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8" r:id="rId5"/>
    <p:sldMasterId id="2147483668" r:id="rId6"/>
  </p:sldMasterIdLst>
  <p:notesMasterIdLst>
    <p:notesMasterId r:id="rId32"/>
  </p:notesMasterIdLst>
  <p:sldIdLst>
    <p:sldId id="257" r:id="rId7"/>
    <p:sldId id="273" r:id="rId8"/>
    <p:sldId id="289" r:id="rId9"/>
    <p:sldId id="348" r:id="rId10"/>
    <p:sldId id="342" r:id="rId11"/>
    <p:sldId id="345" r:id="rId12"/>
    <p:sldId id="349" r:id="rId13"/>
    <p:sldId id="346" r:id="rId14"/>
    <p:sldId id="332" r:id="rId15"/>
    <p:sldId id="347" r:id="rId16"/>
    <p:sldId id="350" r:id="rId17"/>
    <p:sldId id="351" r:id="rId18"/>
    <p:sldId id="352" r:id="rId19"/>
    <p:sldId id="353" r:id="rId20"/>
    <p:sldId id="354" r:id="rId21"/>
    <p:sldId id="355" r:id="rId22"/>
    <p:sldId id="356" r:id="rId23"/>
    <p:sldId id="357" r:id="rId24"/>
    <p:sldId id="358" r:id="rId25"/>
    <p:sldId id="359" r:id="rId26"/>
    <p:sldId id="360" r:id="rId27"/>
    <p:sldId id="361" r:id="rId28"/>
    <p:sldId id="362" r:id="rId29"/>
    <p:sldId id="328" r:id="rId30"/>
    <p:sldId id="341" r:id="rId3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6CD"/>
    <a:srgbClr val="E306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5CC962-1E06-B942-80EE-91002B0EF1DD}" v="10" dt="2025-03-24T16:51:27.0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/>
    <p:restoredTop sz="94732"/>
  </p:normalViewPr>
  <p:slideViewPr>
    <p:cSldViewPr snapToGrid="0" showGuides="1">
      <p:cViewPr varScale="1">
        <p:scale>
          <a:sx n="157" d="100"/>
          <a:sy n="157" d="100"/>
        </p:scale>
        <p:origin x="1528" y="4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bke Mentrop" userId="a5fd0953-9758-4754-b4a9-626fc4b84425" providerId="ADAL" clId="{EC5CC962-1E06-B942-80EE-91002B0EF1DD}"/>
    <pc:docChg chg="modSld">
      <pc:chgData name="Lobke Mentrop" userId="a5fd0953-9758-4754-b4a9-626fc4b84425" providerId="ADAL" clId="{EC5CC962-1E06-B942-80EE-91002B0EF1DD}" dt="2025-03-24T16:51:27.008" v="14" actId="20577"/>
      <pc:docMkLst>
        <pc:docMk/>
      </pc:docMkLst>
      <pc:sldChg chg="modSp mod">
        <pc:chgData name="Lobke Mentrop" userId="a5fd0953-9758-4754-b4a9-626fc4b84425" providerId="ADAL" clId="{EC5CC962-1E06-B942-80EE-91002B0EF1DD}" dt="2025-03-24T16:45:35.716" v="0" actId="20577"/>
        <pc:sldMkLst>
          <pc:docMk/>
          <pc:sldMk cId="2515056424" sldId="273"/>
        </pc:sldMkLst>
        <pc:spChg chg="mod">
          <ac:chgData name="Lobke Mentrop" userId="a5fd0953-9758-4754-b4a9-626fc4b84425" providerId="ADAL" clId="{EC5CC962-1E06-B942-80EE-91002B0EF1DD}" dt="2025-03-24T16:45:35.716" v="0" actId="20577"/>
          <ac:spMkLst>
            <pc:docMk/>
            <pc:sldMk cId="2515056424" sldId="273"/>
            <ac:spMk id="6" creationId="{04E28E98-8F2D-645E-28AB-477EB31C56C7}"/>
          </ac:spMkLst>
        </pc:spChg>
      </pc:sldChg>
      <pc:sldChg chg="modSp">
        <pc:chgData name="Lobke Mentrop" userId="a5fd0953-9758-4754-b4a9-626fc4b84425" providerId="ADAL" clId="{EC5CC962-1E06-B942-80EE-91002B0EF1DD}" dt="2025-03-24T16:46:23.844" v="8" actId="20577"/>
        <pc:sldMkLst>
          <pc:docMk/>
          <pc:sldMk cId="2909281828" sldId="342"/>
        </pc:sldMkLst>
        <pc:spChg chg="mod">
          <ac:chgData name="Lobke Mentrop" userId="a5fd0953-9758-4754-b4a9-626fc4b84425" providerId="ADAL" clId="{EC5CC962-1E06-B942-80EE-91002B0EF1DD}" dt="2025-03-24T16:46:23.844" v="8" actId="20577"/>
          <ac:spMkLst>
            <pc:docMk/>
            <pc:sldMk cId="2909281828" sldId="342"/>
            <ac:spMk id="13" creationId="{A25DEEAB-99E7-03E1-1CC6-82C4C9CE954F}"/>
          </ac:spMkLst>
        </pc:spChg>
      </pc:sldChg>
      <pc:sldChg chg="modNotesTx">
        <pc:chgData name="Lobke Mentrop" userId="a5fd0953-9758-4754-b4a9-626fc4b84425" providerId="ADAL" clId="{EC5CC962-1E06-B942-80EE-91002B0EF1DD}" dt="2025-03-24T16:46:33.743" v="10" actId="20577"/>
        <pc:sldMkLst>
          <pc:docMk/>
          <pc:sldMk cId="2478276648" sldId="345"/>
        </pc:sldMkLst>
      </pc:sldChg>
      <pc:sldChg chg="modNotesTx">
        <pc:chgData name="Lobke Mentrop" userId="a5fd0953-9758-4754-b4a9-626fc4b84425" providerId="ADAL" clId="{EC5CC962-1E06-B942-80EE-91002B0EF1DD}" dt="2025-03-24T16:46:41.061" v="12" actId="20577"/>
        <pc:sldMkLst>
          <pc:docMk/>
          <pc:sldMk cId="3869190560" sldId="349"/>
        </pc:sldMkLst>
      </pc:sldChg>
      <pc:sldChg chg="modSp">
        <pc:chgData name="Lobke Mentrop" userId="a5fd0953-9758-4754-b4a9-626fc4b84425" providerId="ADAL" clId="{EC5CC962-1E06-B942-80EE-91002B0EF1DD}" dt="2025-03-24T16:51:27.008" v="14" actId="20577"/>
        <pc:sldMkLst>
          <pc:docMk/>
          <pc:sldMk cId="677747392" sldId="358"/>
        </pc:sldMkLst>
        <pc:spChg chg="mod">
          <ac:chgData name="Lobke Mentrop" userId="a5fd0953-9758-4754-b4a9-626fc4b84425" providerId="ADAL" clId="{EC5CC962-1E06-B942-80EE-91002B0EF1DD}" dt="2025-03-24T16:51:27.008" v="14" actId="20577"/>
          <ac:spMkLst>
            <pc:docMk/>
            <pc:sldMk cId="677747392" sldId="358"/>
            <ac:spMk id="2" creationId="{6CCB65FA-D2EF-242F-37F4-321353D8AB9B}"/>
          </ac:spMkLst>
        </pc:spChg>
        <pc:spChg chg="mod">
          <ac:chgData name="Lobke Mentrop" userId="a5fd0953-9758-4754-b4a9-626fc4b84425" providerId="ADAL" clId="{EC5CC962-1E06-B942-80EE-91002B0EF1DD}" dt="2025-03-24T16:51:16.574" v="13" actId="20577"/>
          <ac:spMkLst>
            <pc:docMk/>
            <pc:sldMk cId="677747392" sldId="358"/>
            <ac:spMk id="17" creationId="{BD29FDAE-EF05-6D0B-A34B-462A785EAB9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752B7C-DBB6-EA47-B181-88910A55C8A2}" type="datetimeFigureOut">
              <a:rPr lang="nl-NL" smtClean="0"/>
              <a:t>29-09-2025</a:t>
            </a:fld>
            <a:endParaRPr lang="pl-P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29DBC2-9E02-5E40-AB1B-E3E16E5FC60E}" type="slidenum">
              <a:rPr lang="nl-NL" smtClean="0"/>
              <a:t>‹nr.›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4028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nl-NL" altLang="nl-NL" dirty="0" err="1"/>
              <a:t>https</a:t>
            </a:r>
            <a:r>
              <a:rPr lang="nl-NL" altLang="nl-NL" dirty="0"/>
              <a:t>://</a:t>
            </a:r>
            <a:r>
              <a:rPr lang="nl-NL" altLang="nl-NL" dirty="0" err="1"/>
              <a:t>www.nlarbeidsinspectie.nl</a:t>
            </a:r>
            <a:r>
              <a:rPr lang="nl-NL" altLang="nl-NL" dirty="0"/>
              <a:t>/publicaties/rapporten/2024/08/26/monitor-arbeidsongevallen-2023</a:t>
            </a:r>
          </a:p>
          <a:p>
            <a:pPr eaLnBrk="1" hangingPunct="1">
              <a:spcBef>
                <a:spcPct val="0"/>
              </a:spcBef>
            </a:pPr>
            <a:r>
              <a:rPr lang="nl-NL" altLang="nl-NL" dirty="0"/>
              <a:t>Typ </a:t>
            </a:r>
            <a:r>
              <a:rPr lang="nl-NL" altLang="nl-NL" dirty="0" err="1"/>
              <a:t>wypadku</a:t>
            </a:r>
            <a:r>
              <a:rPr lang="nl-NL" altLang="nl-NL" dirty="0"/>
              <a:t> „</a:t>
            </a:r>
            <a:r>
              <a:rPr lang="nl-NL" altLang="nl-NL" dirty="0" err="1"/>
              <a:t>Kontakt</a:t>
            </a:r>
            <a:r>
              <a:rPr lang="nl-NL" altLang="nl-NL" dirty="0"/>
              <a:t> ze </a:t>
            </a:r>
            <a:r>
              <a:rPr lang="nl-NL" altLang="nl-NL" dirty="0" err="1"/>
              <a:t>sprzętem</a:t>
            </a:r>
            <a:r>
              <a:rPr lang="nl-NL" altLang="nl-NL" dirty="0"/>
              <a:t> </a:t>
            </a:r>
            <a:r>
              <a:rPr lang="nl-NL" altLang="nl-NL" dirty="0" err="1"/>
              <a:t>roboczym</a:t>
            </a:r>
            <a:r>
              <a:rPr lang="nl-NL" altLang="nl-NL" dirty="0"/>
              <a:t> lub </a:t>
            </a:r>
            <a:r>
              <a:rPr lang="nl-NL" altLang="nl-NL" dirty="0" err="1"/>
              <a:t>przedmiotem</a:t>
            </a:r>
            <a:r>
              <a:rPr lang="nl-NL" altLang="nl-NL" dirty="0"/>
              <a:t>” </a:t>
            </a:r>
            <a:r>
              <a:rPr lang="nl-NL" altLang="nl-NL" dirty="0" err="1"/>
              <a:t>jest</a:t>
            </a:r>
            <a:r>
              <a:rPr lang="nl-NL" altLang="nl-NL" dirty="0"/>
              <a:t> </a:t>
            </a:r>
            <a:r>
              <a:rPr lang="nl-NL" altLang="nl-NL" dirty="0" err="1"/>
              <a:t>powszechny</a:t>
            </a:r>
            <a:r>
              <a:rPr lang="nl-NL" altLang="nl-NL" dirty="0"/>
              <a:t> w </a:t>
            </a:r>
            <a:r>
              <a:rPr lang="nl-NL" altLang="nl-NL" dirty="0" err="1"/>
              <a:t>sektorze</a:t>
            </a:r>
            <a:r>
              <a:rPr lang="nl-NL" altLang="nl-NL" dirty="0"/>
              <a:t> </a:t>
            </a:r>
            <a:r>
              <a:rPr lang="nl-NL" altLang="nl-NL" dirty="0" err="1"/>
              <a:t>przemysłowym</a:t>
            </a:r>
            <a:r>
              <a:rPr lang="nl-NL" altLang="nl-NL" dirty="0"/>
              <a:t> (42% </a:t>
            </a:r>
            <a:r>
              <a:rPr lang="nl-NL" altLang="nl-NL" dirty="0" err="1"/>
              <a:t>wypadków</a:t>
            </a:r>
            <a:r>
              <a:rPr lang="nl-NL" altLang="nl-NL" dirty="0"/>
              <a:t> w </a:t>
            </a:r>
            <a:r>
              <a:rPr lang="nl-NL" altLang="nl-NL" dirty="0" err="1"/>
              <a:t>tym</a:t>
            </a:r>
            <a:r>
              <a:rPr lang="nl-NL" altLang="nl-NL" dirty="0"/>
              <a:t> </a:t>
            </a:r>
            <a:r>
              <a:rPr lang="nl-NL" altLang="nl-NL" dirty="0" err="1"/>
              <a:t>sektorze</a:t>
            </a:r>
            <a:r>
              <a:rPr lang="nl-NL" altLang="nl-NL" dirty="0"/>
              <a:t>). </a:t>
            </a:r>
            <a:r>
              <a:rPr lang="nl-NL" altLang="nl-NL" dirty="0" err="1"/>
              <a:t>Większość</a:t>
            </a:r>
            <a:r>
              <a:rPr lang="nl-NL" altLang="nl-NL" dirty="0"/>
              <a:t> </a:t>
            </a:r>
            <a:r>
              <a:rPr lang="nl-NL" altLang="nl-NL" dirty="0" err="1"/>
              <a:t>wypadków</a:t>
            </a:r>
            <a:r>
              <a:rPr lang="nl-NL" altLang="nl-NL" dirty="0"/>
              <a:t> </a:t>
            </a:r>
            <a:r>
              <a:rPr lang="nl-NL" altLang="nl-NL" dirty="0" err="1"/>
              <a:t>to</a:t>
            </a:r>
            <a:r>
              <a:rPr lang="nl-NL" altLang="nl-NL" dirty="0"/>
              <a:t> </a:t>
            </a:r>
            <a:r>
              <a:rPr lang="nl-NL" altLang="nl-NL" dirty="0" err="1"/>
              <a:t>wypadki</a:t>
            </a:r>
            <a:r>
              <a:rPr lang="nl-NL" altLang="nl-NL" dirty="0"/>
              <a:t>, w </a:t>
            </a:r>
            <a:r>
              <a:rPr lang="nl-NL" altLang="nl-NL" dirty="0" err="1"/>
              <a:t>których</a:t>
            </a:r>
            <a:r>
              <a:rPr lang="nl-NL" altLang="nl-NL" dirty="0"/>
              <a:t> </a:t>
            </a:r>
            <a:r>
              <a:rPr lang="nl-NL" altLang="nl-NL" dirty="0" err="1"/>
              <a:t>ofiara</a:t>
            </a:r>
            <a:r>
              <a:rPr lang="nl-NL" altLang="nl-NL" dirty="0"/>
              <a:t> </a:t>
            </a:r>
            <a:r>
              <a:rPr lang="nl-NL" altLang="nl-NL" dirty="0" err="1"/>
              <a:t>miała</a:t>
            </a:r>
            <a:r>
              <a:rPr lang="nl-NL" altLang="nl-NL" dirty="0"/>
              <a:t> </a:t>
            </a:r>
            <a:r>
              <a:rPr lang="nl-NL" altLang="nl-NL" dirty="0" err="1"/>
              <a:t>kontakt</a:t>
            </a:r>
            <a:r>
              <a:rPr lang="nl-NL" altLang="nl-NL" dirty="0"/>
              <a:t> </a:t>
            </a:r>
            <a:r>
              <a:rPr lang="nl-NL" altLang="nl-NL" dirty="0" err="1"/>
              <a:t>z</a:t>
            </a:r>
            <a:r>
              <a:rPr lang="nl-NL" altLang="nl-NL" dirty="0"/>
              <a:t> </a:t>
            </a:r>
            <a:r>
              <a:rPr lang="nl-NL" altLang="nl-NL" dirty="0" err="1"/>
              <a:t>ruchomymi</a:t>
            </a:r>
            <a:r>
              <a:rPr lang="nl-NL" altLang="nl-NL" dirty="0"/>
              <a:t> </a:t>
            </a:r>
            <a:r>
              <a:rPr lang="nl-NL" altLang="nl-NL" dirty="0" err="1"/>
              <a:t>częściami</a:t>
            </a:r>
            <a:r>
              <a:rPr lang="nl-NL" altLang="nl-NL" dirty="0"/>
              <a:t> </a:t>
            </a:r>
            <a:r>
              <a:rPr lang="nl-NL" altLang="nl-NL" dirty="0" err="1"/>
              <a:t>maszyny</a:t>
            </a:r>
            <a:r>
              <a:rPr lang="nl-NL" altLang="nl-NL" dirty="0"/>
              <a:t> (69%).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DBC2-9E02-5E40-AB1B-E3E16E5FC60E}" type="slidenum">
              <a:rPr lang="nl-N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37919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E3DF0-ED9A-2C18-E9B9-BD381A698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0C5468D-5602-264E-FD24-F0F39C6E77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AD9C6A8-AC07-CD36-B2ED-1256A656A9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err="1"/>
              <a:t>Źródło</a:t>
            </a:r>
            <a:r>
              <a:rPr lang="nl-NL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err="1"/>
              <a:t>https</a:t>
            </a:r>
            <a:r>
              <a:rPr lang="nl-NL" dirty="0"/>
              <a:t>://</a:t>
            </a:r>
            <a:r>
              <a:rPr lang="nl-NL" dirty="0" err="1"/>
              <a:t>www.veiligheid.nl</a:t>
            </a:r>
            <a:r>
              <a:rPr lang="nl-NL" dirty="0"/>
              <a:t>/kennisaanbod/onderzoek/rapport-12-miljoen-mensen-leden-2020-aan-gehoorverlies-nederland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3CC415C-6E45-A6D5-E1BC-A745A1853E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DBC2-9E02-5E40-AB1B-E3E16E5FC60E}" type="slidenum">
              <a:rPr lang="nl-N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32115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1395A-4E87-F2F7-3612-CB3A66F9C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2D6516F-FD61-A799-C76D-E9439AB24E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52EB1B6-98DC-8190-E6C2-4AD675CE3C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err="1"/>
              <a:t>Szumy</a:t>
            </a:r>
            <a:r>
              <a:rPr lang="nl-NL" dirty="0"/>
              <a:t> </a:t>
            </a:r>
            <a:r>
              <a:rPr lang="nl-NL" dirty="0" err="1"/>
              <a:t>uszne</a:t>
            </a:r>
            <a:r>
              <a:rPr lang="nl-NL" dirty="0"/>
              <a:t> </a:t>
            </a:r>
            <a:r>
              <a:rPr lang="nl-NL" dirty="0" err="1"/>
              <a:t>dotykają</a:t>
            </a:r>
            <a:r>
              <a:rPr lang="nl-NL" dirty="0"/>
              <a:t> </a:t>
            </a:r>
            <a:r>
              <a:rPr lang="nl-NL" dirty="0" err="1"/>
              <a:t>około</a:t>
            </a:r>
            <a:r>
              <a:rPr lang="nl-NL" dirty="0"/>
              <a:t> </a:t>
            </a:r>
            <a:r>
              <a:rPr lang="nl-NL" dirty="0" err="1"/>
              <a:t>dwóch</a:t>
            </a:r>
            <a:r>
              <a:rPr lang="nl-NL" dirty="0"/>
              <a:t> </a:t>
            </a:r>
            <a:r>
              <a:rPr lang="nl-NL" dirty="0" err="1"/>
              <a:t>milionów</a:t>
            </a:r>
            <a:r>
              <a:rPr lang="nl-NL" dirty="0"/>
              <a:t> </a:t>
            </a:r>
            <a:r>
              <a:rPr lang="nl-NL" dirty="0" err="1"/>
              <a:t>osób</a:t>
            </a:r>
            <a:r>
              <a:rPr lang="nl-NL" dirty="0"/>
              <a:t> w </a:t>
            </a:r>
            <a:r>
              <a:rPr lang="nl-NL" dirty="0" err="1"/>
              <a:t>Holandii</a:t>
            </a:r>
            <a:r>
              <a:rPr lang="nl-NL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err="1"/>
              <a:t>Słyszą</a:t>
            </a:r>
            <a:r>
              <a:rPr lang="nl-NL" dirty="0"/>
              <a:t> </a:t>
            </a:r>
            <a:r>
              <a:rPr lang="nl-NL" dirty="0" err="1"/>
              <a:t>one</a:t>
            </a:r>
            <a:r>
              <a:rPr lang="nl-NL" dirty="0"/>
              <a:t> </a:t>
            </a:r>
            <a:r>
              <a:rPr lang="nl-NL" dirty="0" err="1"/>
              <a:t>dźwięki</a:t>
            </a:r>
            <a:r>
              <a:rPr lang="nl-NL" dirty="0"/>
              <a:t> </a:t>
            </a:r>
            <a:r>
              <a:rPr lang="nl-NL" dirty="0" err="1"/>
              <a:t>takie</a:t>
            </a:r>
            <a:r>
              <a:rPr lang="nl-NL" dirty="0"/>
              <a:t> jak </a:t>
            </a:r>
            <a:r>
              <a:rPr lang="nl-NL" dirty="0" err="1"/>
              <a:t>syczenie</a:t>
            </a:r>
            <a:r>
              <a:rPr lang="nl-NL" dirty="0"/>
              <a:t>, </a:t>
            </a:r>
            <a:r>
              <a:rPr lang="nl-NL" dirty="0" err="1"/>
              <a:t>dzwonienie</a:t>
            </a:r>
            <a:r>
              <a:rPr lang="nl-NL" dirty="0"/>
              <a:t> lub </a:t>
            </a:r>
            <a:r>
              <a:rPr lang="nl-NL" dirty="0" err="1"/>
              <a:t>gwizdanie</a:t>
            </a:r>
            <a:r>
              <a:rPr lang="nl-NL" dirty="0"/>
              <a:t>, </a:t>
            </a:r>
            <a:r>
              <a:rPr lang="nl-NL" dirty="0" err="1"/>
              <a:t>wysokie</a:t>
            </a:r>
            <a:r>
              <a:rPr lang="nl-NL" dirty="0"/>
              <a:t> lub </a:t>
            </a:r>
            <a:r>
              <a:rPr lang="nl-NL" dirty="0" err="1"/>
              <a:t>niskie</a:t>
            </a:r>
            <a:r>
              <a:rPr lang="nl-NL" dirty="0"/>
              <a:t>, </a:t>
            </a:r>
            <a:r>
              <a:rPr lang="nl-NL" dirty="0" err="1"/>
              <a:t>głośne</a:t>
            </a:r>
            <a:r>
              <a:rPr lang="nl-NL" dirty="0"/>
              <a:t> lub </a:t>
            </a:r>
            <a:r>
              <a:rPr lang="nl-NL" dirty="0" err="1"/>
              <a:t>ciche</a:t>
            </a:r>
            <a:r>
              <a:rPr lang="nl-NL" dirty="0"/>
              <a:t>, </a:t>
            </a:r>
            <a:r>
              <a:rPr lang="nl-NL" dirty="0" err="1"/>
              <a:t>kombinacje</a:t>
            </a:r>
            <a:r>
              <a:rPr lang="nl-NL" dirty="0"/>
              <a:t> </a:t>
            </a:r>
            <a:r>
              <a:rPr lang="nl-NL" dirty="0" err="1"/>
              <a:t>dźwięków</a:t>
            </a:r>
            <a:r>
              <a:rPr lang="nl-NL" dirty="0"/>
              <a:t>, </a:t>
            </a:r>
            <a:r>
              <a:rPr lang="nl-NL" dirty="0" err="1"/>
              <a:t>ciągłe</a:t>
            </a:r>
            <a:r>
              <a:rPr lang="nl-NL" dirty="0"/>
              <a:t> lub </a:t>
            </a:r>
            <a:r>
              <a:rPr lang="nl-NL" dirty="0" err="1"/>
              <a:t>przerywane</a:t>
            </a:r>
            <a:r>
              <a:rPr lang="nl-NL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*</a:t>
            </a:r>
            <a:r>
              <a:rPr lang="nl-NL" dirty="0" err="1"/>
              <a:t>Źródło</a:t>
            </a:r>
            <a:r>
              <a:rPr lang="nl-NL" dirty="0"/>
              <a:t>: </a:t>
            </a:r>
            <a:r>
              <a:rPr lang="nl-NL" dirty="0" err="1"/>
              <a:t>https</a:t>
            </a:r>
            <a:r>
              <a:rPr lang="nl-NL" dirty="0"/>
              <a:t>://</a:t>
            </a:r>
            <a:r>
              <a:rPr lang="nl-NL" dirty="0" err="1"/>
              <a:t>www.kno.nl</a:t>
            </a:r>
            <a:r>
              <a:rPr lang="nl-NL" dirty="0"/>
              <a:t>/</a:t>
            </a:r>
            <a:r>
              <a:rPr lang="nl-NL" dirty="0" err="1"/>
              <a:t>patienten</a:t>
            </a:r>
            <a:r>
              <a:rPr lang="nl-NL" dirty="0"/>
              <a:t>-informatie/oor/oorsuizen/#tinnitus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D991723-BC29-936F-0A68-4EC645EC69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DBC2-9E02-5E40-AB1B-E3E16E5FC60E}" type="slidenum">
              <a:rPr lang="nl-N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69113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1395A-4E87-F2F7-3612-CB3A66F9C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2D6516F-FD61-A799-C76D-E9439AB24E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52EB1B6-98DC-8190-E6C2-4AD675CE3C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D991723-BC29-936F-0A68-4EC645EC69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DBC2-9E02-5E40-AB1B-E3E16E5FC60E}" type="slidenum">
              <a:rPr lang="nl-N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12632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EE2B2D-A3F0-0002-4E6E-279DE1030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2EA0A79-C147-A96B-2F73-97D5F20687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74E2398-92F9-C72F-88FA-437FF6A423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9615ED0-5285-5B18-84FB-2FA2FB148F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DBC2-9E02-5E40-AB1B-E3E16E5FC60E}" type="slidenum">
              <a:rPr lang="nl-N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57452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1A23F-6FAE-7AA7-C2A0-42B7DFF24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C08BCC5-A7FA-C2C8-F026-364C71DB78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2F607AD-1C8F-7B26-463A-2412EA4B65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FD1461C-8430-6D91-1CAA-D1D07DC619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DBC2-9E02-5E40-AB1B-E3E16E5FC60E}" type="slidenum">
              <a:rPr lang="nl-N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52184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88BA68-CAE1-CC0F-8802-AC9B9B0434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4335820-A21C-E59D-C4DD-B6BB1FFB4E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271C18C-87E5-3AA3-1F1F-B80CF7432E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4E47C34-9E1F-7F1B-13F0-65EC36A576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DBC2-9E02-5E40-AB1B-E3E16E5FC60E}" type="slidenum">
              <a:rPr lang="nl-N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7053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CF6442-B5DF-E9AF-7240-C52778BBC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23086D1-C4D6-7439-5A68-AAD231BF26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E367715-2CC4-CB5B-3606-446378DD3C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err="1"/>
              <a:t>Odpowiedź</a:t>
            </a:r>
            <a:r>
              <a:rPr lang="nl-NL" dirty="0"/>
              <a:t>: NIE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err="1"/>
              <a:t>Chociaż</a:t>
            </a:r>
            <a:r>
              <a:rPr lang="nl-NL" dirty="0"/>
              <a:t> </a:t>
            </a:r>
            <a:r>
              <a:rPr lang="nl-NL" dirty="0" err="1"/>
              <a:t>słuchawki</a:t>
            </a:r>
            <a:r>
              <a:rPr lang="nl-NL" dirty="0"/>
              <a:t> </a:t>
            </a:r>
            <a:r>
              <a:rPr lang="nl-NL" dirty="0" err="1"/>
              <a:t>z</a:t>
            </a:r>
            <a:r>
              <a:rPr lang="nl-NL" dirty="0"/>
              <a:t> </a:t>
            </a:r>
            <a:r>
              <a:rPr lang="nl-NL" dirty="0" err="1"/>
              <a:t>redukcją</a:t>
            </a:r>
            <a:r>
              <a:rPr lang="nl-NL" dirty="0"/>
              <a:t> </a:t>
            </a:r>
            <a:r>
              <a:rPr lang="nl-NL" dirty="0" err="1"/>
              <a:t>hałasu</a:t>
            </a:r>
            <a:r>
              <a:rPr lang="nl-NL" dirty="0"/>
              <a:t> </a:t>
            </a:r>
            <a:r>
              <a:rPr lang="nl-NL" dirty="0" err="1"/>
              <a:t>doskonale</a:t>
            </a:r>
            <a:r>
              <a:rPr lang="nl-NL" dirty="0"/>
              <a:t> </a:t>
            </a:r>
            <a:r>
              <a:rPr lang="nl-NL" dirty="0" err="1"/>
              <a:t>redukują</a:t>
            </a:r>
            <a:r>
              <a:rPr lang="nl-NL" dirty="0"/>
              <a:t> </a:t>
            </a:r>
            <a:r>
              <a:rPr lang="nl-NL" dirty="0" err="1"/>
              <a:t>hałas</a:t>
            </a:r>
            <a:r>
              <a:rPr lang="nl-NL" dirty="0"/>
              <a:t> </a:t>
            </a:r>
            <a:r>
              <a:rPr lang="nl-NL" dirty="0" err="1"/>
              <a:t>otoczenia</a:t>
            </a:r>
            <a:r>
              <a:rPr lang="nl-NL" dirty="0"/>
              <a:t>, </a:t>
            </a:r>
            <a:r>
              <a:rPr lang="nl-NL" dirty="0" err="1"/>
              <a:t>nie</a:t>
            </a:r>
            <a:r>
              <a:rPr lang="nl-NL" dirty="0"/>
              <a:t> </a:t>
            </a:r>
            <a:r>
              <a:rPr lang="nl-NL" dirty="0" err="1"/>
              <a:t>zostały</a:t>
            </a:r>
            <a:r>
              <a:rPr lang="nl-NL" dirty="0"/>
              <a:t> </a:t>
            </a:r>
            <a:r>
              <a:rPr lang="nl-NL" dirty="0" err="1"/>
              <a:t>zaprojektowane</a:t>
            </a:r>
            <a:r>
              <a:rPr lang="nl-NL" dirty="0"/>
              <a:t> do </a:t>
            </a:r>
            <a:r>
              <a:rPr lang="nl-NL" dirty="0" err="1"/>
              <a:t>ochrony</a:t>
            </a:r>
            <a:r>
              <a:rPr lang="nl-NL" dirty="0"/>
              <a:t> </a:t>
            </a:r>
            <a:r>
              <a:rPr lang="nl-NL" dirty="0" err="1"/>
              <a:t>słuchu</a:t>
            </a:r>
            <a:r>
              <a:rPr lang="nl-NL" dirty="0"/>
              <a:t>. </a:t>
            </a:r>
            <a:r>
              <a:rPr lang="nl-NL" dirty="0" err="1"/>
              <a:t>Tradycyjne</a:t>
            </a:r>
            <a:r>
              <a:rPr lang="nl-NL" dirty="0"/>
              <a:t> </a:t>
            </a:r>
            <a:r>
              <a:rPr lang="nl-NL" dirty="0" err="1"/>
              <a:t>środki</a:t>
            </a:r>
            <a:r>
              <a:rPr lang="nl-NL" dirty="0"/>
              <a:t> </a:t>
            </a:r>
            <a:r>
              <a:rPr lang="nl-NL" dirty="0" err="1"/>
              <a:t>ochrony</a:t>
            </a:r>
            <a:r>
              <a:rPr lang="nl-NL" dirty="0"/>
              <a:t> </a:t>
            </a:r>
            <a:r>
              <a:rPr lang="nl-NL" dirty="0" err="1"/>
              <a:t>słuchu</a:t>
            </a:r>
            <a:r>
              <a:rPr lang="nl-NL" dirty="0"/>
              <a:t>, </a:t>
            </a:r>
            <a:r>
              <a:rPr lang="nl-NL" dirty="0" err="1"/>
              <a:t>takie</a:t>
            </a:r>
            <a:r>
              <a:rPr lang="nl-NL" dirty="0"/>
              <a:t> jak </a:t>
            </a:r>
            <a:r>
              <a:rPr lang="nl-NL" dirty="0" err="1"/>
              <a:t>zatyczki</a:t>
            </a:r>
            <a:r>
              <a:rPr lang="nl-NL" dirty="0"/>
              <a:t> do </a:t>
            </a:r>
            <a:r>
              <a:rPr lang="nl-NL" dirty="0" err="1"/>
              <a:t>uszu</a:t>
            </a:r>
            <a:r>
              <a:rPr lang="nl-NL" dirty="0"/>
              <a:t> lub </a:t>
            </a:r>
            <a:r>
              <a:rPr lang="nl-NL" dirty="0" err="1"/>
              <a:t>nauszniki</a:t>
            </a:r>
            <a:r>
              <a:rPr lang="nl-NL" dirty="0"/>
              <a:t>, </a:t>
            </a:r>
            <a:r>
              <a:rPr lang="nl-NL" dirty="0" err="1"/>
              <a:t>zostały</a:t>
            </a:r>
            <a:r>
              <a:rPr lang="nl-NL" dirty="0"/>
              <a:t> </a:t>
            </a:r>
            <a:r>
              <a:rPr lang="nl-NL" dirty="0" err="1"/>
              <a:t>zaprojektowane</a:t>
            </a:r>
            <a:r>
              <a:rPr lang="nl-NL" dirty="0"/>
              <a:t> </a:t>
            </a:r>
            <a:r>
              <a:rPr lang="nl-NL" dirty="0" err="1"/>
              <a:t>specjalnie</a:t>
            </a:r>
            <a:r>
              <a:rPr lang="nl-NL" dirty="0"/>
              <a:t> po </a:t>
            </a:r>
            <a:r>
              <a:rPr lang="nl-NL" dirty="0" err="1"/>
              <a:t>to</a:t>
            </a:r>
            <a:r>
              <a:rPr lang="nl-NL" dirty="0"/>
              <a:t>, </a:t>
            </a:r>
            <a:r>
              <a:rPr lang="nl-NL" dirty="0" err="1"/>
              <a:t>aby</a:t>
            </a:r>
            <a:r>
              <a:rPr lang="nl-NL" dirty="0"/>
              <a:t> </a:t>
            </a:r>
            <a:r>
              <a:rPr lang="nl-NL" dirty="0" err="1"/>
              <a:t>blokować</a:t>
            </a:r>
            <a:r>
              <a:rPr lang="nl-NL" dirty="0"/>
              <a:t> </a:t>
            </a:r>
            <a:r>
              <a:rPr lang="nl-NL" dirty="0" err="1"/>
              <a:t>hałas</a:t>
            </a:r>
            <a:r>
              <a:rPr lang="nl-NL" dirty="0"/>
              <a:t> i </a:t>
            </a:r>
            <a:r>
              <a:rPr lang="nl-NL" dirty="0" err="1"/>
              <a:t>chronić</a:t>
            </a:r>
            <a:r>
              <a:rPr lang="nl-NL" dirty="0"/>
              <a:t> </a:t>
            </a:r>
            <a:r>
              <a:rPr lang="nl-NL" dirty="0" err="1"/>
              <a:t>słuch</a:t>
            </a:r>
            <a:r>
              <a:rPr lang="nl-NL" dirty="0"/>
              <a:t> </a:t>
            </a:r>
            <a:r>
              <a:rPr lang="nl-NL" dirty="0" err="1"/>
              <a:t>przed</a:t>
            </a:r>
            <a:r>
              <a:rPr lang="nl-NL" dirty="0"/>
              <a:t> </a:t>
            </a:r>
            <a:r>
              <a:rPr lang="nl-NL" dirty="0" err="1"/>
              <a:t>szkodliwym</a:t>
            </a:r>
            <a:r>
              <a:rPr lang="nl-NL" dirty="0"/>
              <a:t> </a:t>
            </a:r>
            <a:r>
              <a:rPr lang="nl-NL" dirty="0" err="1"/>
              <a:t>poziomem</a:t>
            </a:r>
            <a:r>
              <a:rPr lang="nl-NL" dirty="0"/>
              <a:t> </a:t>
            </a:r>
            <a:r>
              <a:rPr lang="nl-NL" dirty="0" err="1"/>
              <a:t>hałasu</a:t>
            </a:r>
            <a:r>
              <a:rPr lang="nl-NL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err="1"/>
              <a:t>Zobacz</a:t>
            </a:r>
            <a:r>
              <a:rPr lang="nl-NL" dirty="0"/>
              <a:t> </a:t>
            </a:r>
            <a:r>
              <a:rPr lang="nl-NL" dirty="0" err="1"/>
              <a:t>następny</a:t>
            </a:r>
            <a:r>
              <a:rPr lang="nl-NL" dirty="0"/>
              <a:t> </a:t>
            </a:r>
            <a:r>
              <a:rPr lang="nl-NL" dirty="0" err="1"/>
              <a:t>slajd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4702D6D-3EE3-370E-D76E-3D93D4B6B9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DBC2-9E02-5E40-AB1B-E3E16E5FC60E}" type="slidenum">
              <a:rPr lang="nl-N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25034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A33F1E-C921-60D4-6B0D-3E62DDE5A5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60E7592-60DF-7911-AB75-241B52517C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B8C1B22-468F-EFD2-EDD9-429FAC044A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0FF368F-0981-4640-B99E-13F9288DE1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DBC2-9E02-5E40-AB1B-E3E16E5FC60E}" type="slidenum">
              <a:rPr lang="nl-N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648444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94DDA-8F05-1C6E-62C5-D42DFE89E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407D6E0-9F42-9480-927B-9299C0562F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6BBCDAE-CB2A-C4AE-9380-67AE20A8F7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0C4BF90-45CD-201A-1BE1-E3A803B2D8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DBC2-9E02-5E40-AB1B-E3E16E5FC60E}" type="slidenum">
              <a:rPr lang="nl-N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22270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B2D69-6955-DF1A-4481-CA35C1067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B247327-1006-E94F-A09E-DC5B69F2E3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76923A9-D4D8-4900-452D-842961D0A1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7FC23A3-9133-EA25-7BD4-A4CC9CC8EE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DBC2-9E02-5E40-AB1B-E3E16E5FC60E}" type="slidenum">
              <a:rPr lang="nl-N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0649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FDDA34-025F-870C-856B-AAA8650B3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0DCF8A5-8806-4182-AA80-DC5FDD1C4C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B6FC2F2-27C3-D255-C75E-47FC0B5588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nl-NL" altLang="nl-NL" dirty="0" err="1"/>
              <a:t>https</a:t>
            </a:r>
            <a:r>
              <a:rPr lang="nl-NL" altLang="nl-NL" dirty="0"/>
              <a:t>://</a:t>
            </a:r>
            <a:r>
              <a:rPr lang="nl-NL" altLang="nl-NL" dirty="0" err="1"/>
              <a:t>www.nlarbeidsinspectie.nl</a:t>
            </a:r>
            <a:r>
              <a:rPr lang="nl-NL" altLang="nl-NL" dirty="0"/>
              <a:t>/publicaties/rapporten/2024/08/26/monitor-arbeidsongevallen-2023</a:t>
            </a:r>
          </a:p>
          <a:p>
            <a:pPr eaLnBrk="1" hangingPunct="1">
              <a:spcBef>
                <a:spcPct val="0"/>
              </a:spcBef>
            </a:pPr>
            <a:r>
              <a:rPr lang="nl-NL" altLang="nl-NL" dirty="0"/>
              <a:t>Typ </a:t>
            </a:r>
            <a:r>
              <a:rPr lang="nl-NL" altLang="nl-NL" dirty="0" err="1"/>
              <a:t>wypadku</a:t>
            </a:r>
            <a:r>
              <a:rPr lang="nl-NL" altLang="nl-NL" dirty="0"/>
              <a:t> „</a:t>
            </a:r>
            <a:r>
              <a:rPr lang="nl-NL" altLang="nl-NL" dirty="0" err="1"/>
              <a:t>Kontakt</a:t>
            </a:r>
            <a:r>
              <a:rPr lang="nl-NL" altLang="nl-NL" dirty="0"/>
              <a:t> ze </a:t>
            </a:r>
            <a:r>
              <a:rPr lang="nl-NL" altLang="nl-NL" dirty="0" err="1"/>
              <a:t>sprzętem</a:t>
            </a:r>
            <a:r>
              <a:rPr lang="nl-NL" altLang="nl-NL" dirty="0"/>
              <a:t> </a:t>
            </a:r>
            <a:r>
              <a:rPr lang="nl-NL" altLang="nl-NL" dirty="0" err="1"/>
              <a:t>roboczym</a:t>
            </a:r>
            <a:r>
              <a:rPr lang="nl-NL" altLang="nl-NL" dirty="0"/>
              <a:t> lub </a:t>
            </a:r>
            <a:r>
              <a:rPr lang="nl-NL" altLang="nl-NL" dirty="0" err="1"/>
              <a:t>przedmiotem</a:t>
            </a:r>
            <a:r>
              <a:rPr lang="nl-NL" altLang="nl-NL" dirty="0"/>
              <a:t>” </a:t>
            </a:r>
            <a:r>
              <a:rPr lang="nl-NL" altLang="nl-NL" dirty="0" err="1"/>
              <a:t>jest</a:t>
            </a:r>
            <a:r>
              <a:rPr lang="nl-NL" altLang="nl-NL" dirty="0"/>
              <a:t> </a:t>
            </a:r>
            <a:r>
              <a:rPr lang="nl-NL" altLang="nl-NL" dirty="0" err="1"/>
              <a:t>powszechny</a:t>
            </a:r>
            <a:r>
              <a:rPr lang="nl-NL" altLang="nl-NL" dirty="0"/>
              <a:t> w </a:t>
            </a:r>
            <a:r>
              <a:rPr lang="nl-NL" altLang="nl-NL" dirty="0" err="1"/>
              <a:t>sektorze</a:t>
            </a:r>
            <a:r>
              <a:rPr lang="nl-NL" altLang="nl-NL" dirty="0"/>
              <a:t> </a:t>
            </a:r>
            <a:r>
              <a:rPr lang="nl-NL" altLang="nl-NL" dirty="0" err="1"/>
              <a:t>przemysłowym</a:t>
            </a:r>
            <a:r>
              <a:rPr lang="nl-NL" altLang="nl-NL" dirty="0"/>
              <a:t> (42% </a:t>
            </a:r>
            <a:r>
              <a:rPr lang="nl-NL" altLang="nl-NL" dirty="0" err="1"/>
              <a:t>wypadków</a:t>
            </a:r>
            <a:r>
              <a:rPr lang="nl-NL" altLang="nl-NL" dirty="0"/>
              <a:t> w </a:t>
            </a:r>
            <a:r>
              <a:rPr lang="nl-NL" altLang="nl-NL" dirty="0" err="1"/>
              <a:t>tym</a:t>
            </a:r>
            <a:r>
              <a:rPr lang="nl-NL" altLang="nl-NL" dirty="0"/>
              <a:t> </a:t>
            </a:r>
            <a:r>
              <a:rPr lang="nl-NL" altLang="nl-NL" dirty="0" err="1"/>
              <a:t>sektorze</a:t>
            </a:r>
            <a:r>
              <a:rPr lang="nl-NL" altLang="nl-NL" dirty="0"/>
              <a:t>). </a:t>
            </a:r>
            <a:r>
              <a:rPr lang="nl-NL" altLang="nl-NL" dirty="0" err="1"/>
              <a:t>Większość</a:t>
            </a:r>
            <a:r>
              <a:rPr lang="nl-NL" altLang="nl-NL" dirty="0"/>
              <a:t> </a:t>
            </a:r>
            <a:r>
              <a:rPr lang="nl-NL" altLang="nl-NL" dirty="0" err="1"/>
              <a:t>wypadków</a:t>
            </a:r>
            <a:r>
              <a:rPr lang="nl-NL" altLang="nl-NL" dirty="0"/>
              <a:t> </a:t>
            </a:r>
            <a:r>
              <a:rPr lang="nl-NL" altLang="nl-NL" dirty="0" err="1"/>
              <a:t>to</a:t>
            </a:r>
            <a:r>
              <a:rPr lang="nl-NL" altLang="nl-NL" dirty="0"/>
              <a:t> </a:t>
            </a:r>
            <a:r>
              <a:rPr lang="nl-NL" altLang="nl-NL" dirty="0" err="1"/>
              <a:t>wypadki</a:t>
            </a:r>
            <a:r>
              <a:rPr lang="nl-NL" altLang="nl-NL" dirty="0"/>
              <a:t>, w </a:t>
            </a:r>
            <a:r>
              <a:rPr lang="nl-NL" altLang="nl-NL" dirty="0" err="1"/>
              <a:t>których</a:t>
            </a:r>
            <a:r>
              <a:rPr lang="nl-NL" altLang="nl-NL" dirty="0"/>
              <a:t> </a:t>
            </a:r>
            <a:r>
              <a:rPr lang="nl-NL" altLang="nl-NL" dirty="0" err="1"/>
              <a:t>ofiara</a:t>
            </a:r>
            <a:r>
              <a:rPr lang="nl-NL" altLang="nl-NL" dirty="0"/>
              <a:t> </a:t>
            </a:r>
            <a:r>
              <a:rPr lang="nl-NL" altLang="nl-NL" dirty="0" err="1"/>
              <a:t>miała</a:t>
            </a:r>
            <a:r>
              <a:rPr lang="nl-NL" altLang="nl-NL" dirty="0"/>
              <a:t> </a:t>
            </a:r>
            <a:r>
              <a:rPr lang="nl-NL" altLang="nl-NL" dirty="0" err="1"/>
              <a:t>kontakt</a:t>
            </a:r>
            <a:r>
              <a:rPr lang="nl-NL" altLang="nl-NL" dirty="0"/>
              <a:t> </a:t>
            </a:r>
            <a:r>
              <a:rPr lang="nl-NL" altLang="nl-NL" dirty="0" err="1"/>
              <a:t>z</a:t>
            </a:r>
            <a:r>
              <a:rPr lang="nl-NL" altLang="nl-NL" dirty="0"/>
              <a:t> </a:t>
            </a:r>
            <a:r>
              <a:rPr lang="nl-NL" altLang="nl-NL" dirty="0" err="1"/>
              <a:t>ruchomymi</a:t>
            </a:r>
            <a:r>
              <a:rPr lang="nl-NL" altLang="nl-NL" dirty="0"/>
              <a:t> </a:t>
            </a:r>
            <a:r>
              <a:rPr lang="nl-NL" altLang="nl-NL" dirty="0" err="1"/>
              <a:t>częściami</a:t>
            </a:r>
            <a:r>
              <a:rPr lang="nl-NL" altLang="nl-NL" dirty="0"/>
              <a:t> </a:t>
            </a:r>
            <a:r>
              <a:rPr lang="nl-NL" altLang="nl-NL" dirty="0" err="1"/>
              <a:t>maszyny</a:t>
            </a:r>
            <a:r>
              <a:rPr lang="nl-NL" altLang="nl-NL" dirty="0"/>
              <a:t> (69%).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24009D4-BCC8-49F4-790D-6E86D7F8DA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DBC2-9E02-5E40-AB1B-E3E16E5FC60E}" type="slidenum">
              <a:rPr lang="nl-N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649804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43F9F0-D1AA-87F5-C6C9-6A9D37D8B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2C95F52-A3E3-47F6-219E-3F4924C3E6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F7D62E5-1717-E8C3-437D-F3CB51FFAA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A1E6BF4-231A-1F64-22C2-4CBF0D4B76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DBC2-9E02-5E40-AB1B-E3E16E5FC60E}" type="slidenum">
              <a:rPr lang="nl-N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50139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CD038A-D3D9-83EC-F000-0626671E1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775BFD4-4039-6C95-2E65-D132D4BF2D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76514C0-7B6C-0512-CA68-64888F47D1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B080A2A-FDB1-B7BB-7FFF-8F9B8AD81D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DBC2-9E02-5E40-AB1B-E3E16E5FC60E}" type="slidenum">
              <a:rPr lang="nl-N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4984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DBC2-9E02-5E40-AB1B-E3E16E5FC60E}" type="slidenum">
              <a:rPr lang="nl-N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1343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50A949-70DF-BB55-A68B-3A687EA30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55E5781-53E6-2271-7599-EAB71D09A3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C1CE9B6-0EF9-B3E0-9305-EC8DA4DF41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nl-NL" dirty="0" err="1">
                <a:cs typeface="+mn-cs"/>
              </a:rPr>
              <a:t>Odpowiedź</a:t>
            </a:r>
            <a:r>
              <a:rPr lang="nl-NL" dirty="0">
                <a:cs typeface="+mn-cs"/>
              </a:rPr>
              <a:t> A </a:t>
            </a:r>
            <a:r>
              <a:rPr lang="nl-NL" dirty="0" err="1">
                <a:cs typeface="+mn-cs"/>
              </a:rPr>
              <a:t>jest</a:t>
            </a:r>
            <a:r>
              <a:rPr lang="nl-NL" dirty="0">
                <a:cs typeface="+mn-cs"/>
              </a:rPr>
              <a:t> </a:t>
            </a:r>
            <a:r>
              <a:rPr lang="nl-NL" dirty="0" err="1">
                <a:cs typeface="+mn-cs"/>
              </a:rPr>
              <a:t>poprawna</a:t>
            </a:r>
            <a:endParaRPr lang="nl-NL" dirty="0">
              <a:cs typeface="+mn-cs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F254664-9756-BCF7-B1ED-868C2F6663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DBC2-9E02-5E40-AB1B-E3E16E5FC60E}" type="slidenum">
              <a:rPr lang="nl-N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02299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11A157-E857-38CD-5395-DC680A12E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2471ABA-08D6-1076-A67B-32AFCB1A31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B181407-D711-8A34-8512-DDA2BD6197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err="1"/>
              <a:t>Odpowiedź</a:t>
            </a:r>
            <a:r>
              <a:rPr lang="nl-NL" dirty="0"/>
              <a:t> A </a:t>
            </a:r>
            <a:r>
              <a:rPr lang="nl-NL" dirty="0" err="1"/>
              <a:t>jest</a:t>
            </a:r>
            <a:r>
              <a:rPr lang="nl-NL" dirty="0"/>
              <a:t> </a:t>
            </a:r>
            <a:r>
              <a:rPr lang="nl-NL" dirty="0" err="1"/>
              <a:t>poprawna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20F82C3-9505-7773-421F-0A052D17FA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DBC2-9E02-5E40-AB1B-E3E16E5FC60E}" type="slidenum">
              <a:rPr lang="nl-N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70256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D2386A-E5EF-C1D1-C4AC-1AE21F914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A6DA45B-A2ED-C08C-0361-B6161A8F5A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67AC5F0-9B29-23C7-6F3E-42AAE40A58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D2C1687-9B42-418E-74EC-589115BB0E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DBC2-9E02-5E40-AB1B-E3E16E5FC60E}" type="slidenum">
              <a:rPr lang="nl-N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31663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>
              <a:latin typeface="Verdana"/>
              <a:ea typeface="ＭＳ Ｐゴシック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DBC2-9E02-5E40-AB1B-E3E16E5FC60E}" type="slidenum">
              <a:rPr lang="nl-N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73211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2973E-8955-E0D1-5ECF-AFA4B8A89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8256738-E71F-F49E-E2FF-EE0F8568DE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7707FEB-7015-A412-2EF2-7A673EA735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err="1">
                <a:latin typeface="Verdana"/>
                <a:ea typeface="ＭＳ Ｐゴシック"/>
              </a:rPr>
              <a:t>Lewy</a:t>
            </a:r>
            <a:r>
              <a:rPr lang="nl-NL" dirty="0">
                <a:latin typeface="Verdana"/>
                <a:ea typeface="ＭＳ Ｐゴシック"/>
              </a:rPr>
              <a:t> </a:t>
            </a:r>
            <a:r>
              <a:rPr lang="nl-NL" dirty="0" err="1">
                <a:latin typeface="Verdana"/>
                <a:ea typeface="ＭＳ Ｐゴシック"/>
              </a:rPr>
              <a:t>górny</a:t>
            </a:r>
            <a:r>
              <a:rPr lang="nl-NL" dirty="0">
                <a:latin typeface="Verdana"/>
                <a:ea typeface="ＭＳ Ｐゴシック"/>
              </a:rPr>
              <a:t> róg: </a:t>
            </a:r>
            <a:r>
              <a:rPr lang="nl-NL" dirty="0" err="1">
                <a:latin typeface="Verdana"/>
                <a:ea typeface="ＭＳ Ｐゴシック"/>
              </a:rPr>
              <a:t>zdrowe</a:t>
            </a:r>
            <a:r>
              <a:rPr lang="nl-NL" dirty="0">
                <a:latin typeface="Verdana"/>
                <a:ea typeface="ＭＳ Ｐゴシック"/>
              </a:rPr>
              <a:t> </a:t>
            </a:r>
            <a:r>
              <a:rPr lang="nl-NL" dirty="0" err="1">
                <a:latin typeface="Verdana"/>
                <a:ea typeface="ＭＳ Ｐゴシック"/>
              </a:rPr>
              <a:t>komórki</a:t>
            </a:r>
            <a:r>
              <a:rPr lang="nl-NL" dirty="0">
                <a:latin typeface="Verdana"/>
                <a:ea typeface="ＭＳ Ｐゴシック"/>
              </a:rPr>
              <a:t> </a:t>
            </a:r>
            <a:r>
              <a:rPr lang="nl-NL" dirty="0" err="1">
                <a:latin typeface="Verdana"/>
                <a:ea typeface="ＭＳ Ｐゴシック"/>
              </a:rPr>
              <a:t>rzęsate</a:t>
            </a:r>
            <a:r>
              <a:rPr lang="nl-NL" dirty="0">
                <a:latin typeface="Verdana"/>
                <a:ea typeface="ＭＳ Ｐゴシック"/>
              </a:rPr>
              <a:t>/</a:t>
            </a:r>
            <a:r>
              <a:rPr lang="nl-NL" dirty="0" err="1">
                <a:latin typeface="Verdana"/>
                <a:ea typeface="ＭＳ Ｐゴシック"/>
              </a:rPr>
              <a:t>rzęski</a:t>
            </a:r>
            <a:r>
              <a:rPr lang="nl-NL" dirty="0">
                <a:latin typeface="Verdana"/>
                <a:ea typeface="ＭＳ Ｐゴシック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err="1">
                <a:latin typeface="Verdana"/>
                <a:ea typeface="ＭＳ Ｐゴシック"/>
              </a:rPr>
              <a:t>Wszystko</a:t>
            </a:r>
            <a:r>
              <a:rPr lang="nl-NL" dirty="0">
                <a:latin typeface="Verdana"/>
                <a:ea typeface="ＭＳ Ｐゴシック"/>
              </a:rPr>
              <a:t> </a:t>
            </a:r>
            <a:r>
              <a:rPr lang="nl-NL" dirty="0" err="1">
                <a:latin typeface="Verdana"/>
                <a:ea typeface="ＭＳ Ｐゴシック"/>
              </a:rPr>
              <a:t>zależy</a:t>
            </a:r>
            <a:r>
              <a:rPr lang="nl-NL" dirty="0">
                <a:latin typeface="Verdana"/>
                <a:ea typeface="ＭＳ Ｐゴシック"/>
              </a:rPr>
              <a:t> </a:t>
            </a:r>
            <a:r>
              <a:rPr lang="nl-NL" dirty="0" err="1">
                <a:latin typeface="Verdana"/>
                <a:ea typeface="ＭＳ Ｐゴシック"/>
              </a:rPr>
              <a:t>od</a:t>
            </a:r>
            <a:r>
              <a:rPr lang="nl-NL" dirty="0">
                <a:latin typeface="Verdana"/>
                <a:ea typeface="ＭＳ Ｐゴシック"/>
              </a:rPr>
              <a:t> </a:t>
            </a:r>
            <a:r>
              <a:rPr lang="nl-NL" dirty="0" err="1">
                <a:latin typeface="Verdana"/>
                <a:ea typeface="ＭＳ Ｐゴシック"/>
              </a:rPr>
              <a:t>rzęsek</a:t>
            </a:r>
            <a:r>
              <a:rPr lang="nl-NL" dirty="0">
                <a:latin typeface="Verdana"/>
                <a:ea typeface="ＭＳ Ｐゴシック"/>
              </a:rPr>
              <a:t> w </a:t>
            </a:r>
            <a:r>
              <a:rPr lang="nl-NL" dirty="0" err="1">
                <a:latin typeface="Verdana"/>
                <a:ea typeface="ＭＳ Ｐゴシック"/>
              </a:rPr>
              <a:t>uchu</a:t>
            </a:r>
            <a:r>
              <a:rPr lang="nl-NL" dirty="0">
                <a:latin typeface="Verdana"/>
                <a:ea typeface="ＭＳ Ｐゴシック"/>
              </a:rPr>
              <a:t> </a:t>
            </a:r>
            <a:r>
              <a:rPr lang="nl-NL" dirty="0" err="1">
                <a:latin typeface="Verdana"/>
                <a:ea typeface="ＭＳ Ｐゴシック"/>
              </a:rPr>
              <a:t>wewnętrznym</a:t>
            </a:r>
            <a:r>
              <a:rPr lang="nl-NL" dirty="0">
                <a:latin typeface="Verdana"/>
                <a:ea typeface="ＭＳ Ｐゴシック"/>
              </a:rPr>
              <a:t>. </a:t>
            </a:r>
            <a:r>
              <a:rPr lang="nl-NL" dirty="0" err="1">
                <a:latin typeface="Verdana"/>
                <a:ea typeface="ＭＳ Ｐゴシック"/>
              </a:rPr>
              <a:t>Nieustannie</a:t>
            </a:r>
            <a:r>
              <a:rPr lang="nl-NL" dirty="0">
                <a:latin typeface="Verdana"/>
                <a:ea typeface="ＭＳ Ｐゴシック"/>
              </a:rPr>
              <a:t> </a:t>
            </a:r>
            <a:r>
              <a:rPr lang="nl-NL" dirty="0" err="1">
                <a:latin typeface="Verdana"/>
                <a:ea typeface="ＭＳ Ｐゴシック"/>
              </a:rPr>
              <a:t>przetwarzają</a:t>
            </a:r>
            <a:r>
              <a:rPr lang="nl-NL" dirty="0">
                <a:latin typeface="Verdana"/>
                <a:ea typeface="ＭＳ Ｐゴシック"/>
              </a:rPr>
              <a:t> </a:t>
            </a:r>
            <a:r>
              <a:rPr lang="nl-NL" dirty="0" err="1">
                <a:latin typeface="Verdana"/>
                <a:ea typeface="ＭＳ Ｐゴシック"/>
              </a:rPr>
              <a:t>one</a:t>
            </a:r>
            <a:r>
              <a:rPr lang="nl-NL" dirty="0">
                <a:latin typeface="Verdana"/>
                <a:ea typeface="ＭＳ Ｐゴシック"/>
              </a:rPr>
              <a:t> </a:t>
            </a:r>
            <a:r>
              <a:rPr lang="nl-NL" dirty="0" err="1">
                <a:latin typeface="Verdana"/>
                <a:ea typeface="ＭＳ Ｐゴシック"/>
              </a:rPr>
              <a:t>dźwięk</a:t>
            </a:r>
            <a:r>
              <a:rPr lang="nl-NL" dirty="0">
                <a:latin typeface="Verdana"/>
                <a:ea typeface="ＭＳ Ｐゴシック"/>
              </a:rPr>
              <a:t>, </a:t>
            </a:r>
            <a:r>
              <a:rPr lang="nl-NL" dirty="0" err="1">
                <a:latin typeface="Verdana"/>
                <a:ea typeface="ＭＳ Ｐゴシック"/>
              </a:rPr>
              <a:t>ponieważ</a:t>
            </a:r>
            <a:r>
              <a:rPr lang="nl-NL" dirty="0">
                <a:latin typeface="Verdana"/>
                <a:ea typeface="ＭＳ Ｐゴシック"/>
              </a:rPr>
              <a:t> </a:t>
            </a:r>
            <a:r>
              <a:rPr lang="nl-NL" dirty="0" err="1">
                <a:latin typeface="Verdana"/>
                <a:ea typeface="ＭＳ Ｐゴシック"/>
              </a:rPr>
              <a:t>jest</a:t>
            </a:r>
            <a:r>
              <a:rPr lang="nl-NL" dirty="0">
                <a:latin typeface="Verdana"/>
                <a:ea typeface="ＭＳ Ｐゴシック"/>
              </a:rPr>
              <a:t> on </a:t>
            </a:r>
            <a:r>
              <a:rPr lang="nl-NL" dirty="0" err="1">
                <a:latin typeface="Verdana"/>
                <a:ea typeface="ＭＳ Ｐゴシック"/>
              </a:rPr>
              <a:t>obecny</a:t>
            </a:r>
            <a:r>
              <a:rPr lang="nl-NL" dirty="0">
                <a:latin typeface="Verdana"/>
                <a:ea typeface="ＭＳ Ｐゴシック"/>
              </a:rPr>
              <a:t> </a:t>
            </a:r>
            <a:r>
              <a:rPr lang="nl-NL" dirty="0" err="1">
                <a:latin typeface="Verdana"/>
                <a:ea typeface="ＭＳ Ｐゴシック"/>
              </a:rPr>
              <a:t>wszędzie</a:t>
            </a:r>
            <a:r>
              <a:rPr lang="nl-NL" dirty="0">
                <a:latin typeface="Verdana"/>
                <a:ea typeface="ＭＳ Ｐゴシック"/>
              </a:rPr>
              <a:t> i </a:t>
            </a:r>
            <a:r>
              <a:rPr lang="nl-NL" dirty="0" err="1">
                <a:latin typeface="Verdana"/>
                <a:ea typeface="ＭＳ Ｐゴシック"/>
              </a:rPr>
              <a:t>zawsze</a:t>
            </a:r>
            <a:r>
              <a:rPr lang="nl-NL" dirty="0">
                <a:latin typeface="Verdana"/>
                <a:ea typeface="ＭＳ Ｐゴシック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err="1">
                <a:latin typeface="Verdana"/>
                <a:ea typeface="ＭＳ Ｐゴシック"/>
              </a:rPr>
              <a:t>Głośne</a:t>
            </a:r>
            <a:r>
              <a:rPr lang="nl-NL" dirty="0">
                <a:latin typeface="Verdana"/>
                <a:ea typeface="ＭＳ Ｐゴシック"/>
              </a:rPr>
              <a:t> </a:t>
            </a:r>
            <a:r>
              <a:rPr lang="nl-NL" dirty="0" err="1">
                <a:latin typeface="Verdana"/>
                <a:ea typeface="ＭＳ Ｐゴシック"/>
              </a:rPr>
              <a:t>dźwięki</a:t>
            </a:r>
            <a:r>
              <a:rPr lang="nl-NL" dirty="0">
                <a:latin typeface="Verdana"/>
                <a:ea typeface="ＭＳ Ｐゴシック"/>
              </a:rPr>
              <a:t>, </a:t>
            </a:r>
            <a:r>
              <a:rPr lang="nl-NL" dirty="0" err="1">
                <a:latin typeface="Verdana"/>
                <a:ea typeface="ＭＳ Ｐゴシック"/>
              </a:rPr>
              <a:t>od</a:t>
            </a:r>
            <a:r>
              <a:rPr lang="nl-NL" dirty="0">
                <a:latin typeface="Verdana"/>
                <a:ea typeface="ＭＳ Ｐゴシック"/>
              </a:rPr>
              <a:t> 80 </a:t>
            </a:r>
            <a:r>
              <a:rPr lang="nl-NL" dirty="0" err="1">
                <a:latin typeface="Verdana"/>
                <a:ea typeface="ＭＳ Ｐゴシック"/>
              </a:rPr>
              <a:t>decybeli</a:t>
            </a:r>
            <a:r>
              <a:rPr lang="nl-NL" dirty="0">
                <a:latin typeface="Verdana"/>
                <a:ea typeface="ＭＳ Ｐゴシック"/>
              </a:rPr>
              <a:t>, </a:t>
            </a:r>
            <a:r>
              <a:rPr lang="nl-NL" dirty="0" err="1">
                <a:latin typeface="Verdana"/>
                <a:ea typeface="ＭＳ Ｐゴシック"/>
              </a:rPr>
              <a:t>mogą</a:t>
            </a:r>
            <a:r>
              <a:rPr lang="nl-NL" dirty="0">
                <a:latin typeface="Verdana"/>
                <a:ea typeface="ＭＳ Ｐゴシック"/>
              </a:rPr>
              <a:t> </a:t>
            </a:r>
            <a:r>
              <a:rPr lang="nl-NL" dirty="0" err="1">
                <a:latin typeface="Verdana"/>
                <a:ea typeface="ＭＳ Ｐゴシック"/>
              </a:rPr>
              <a:t>uszkodzić</a:t>
            </a:r>
            <a:r>
              <a:rPr lang="nl-NL" dirty="0">
                <a:latin typeface="Verdana"/>
                <a:ea typeface="ＭＳ Ｐゴシック"/>
              </a:rPr>
              <a:t> </a:t>
            </a:r>
            <a:r>
              <a:rPr lang="nl-NL" dirty="0" err="1">
                <a:latin typeface="Verdana"/>
                <a:ea typeface="ＭＳ Ｐゴシック"/>
              </a:rPr>
              <a:t>słuch</a:t>
            </a:r>
            <a:r>
              <a:rPr lang="nl-NL" dirty="0">
                <a:latin typeface="Verdana"/>
                <a:ea typeface="ＭＳ Ｐゴシック"/>
              </a:rPr>
              <a:t>. </a:t>
            </a:r>
            <a:r>
              <a:rPr lang="nl-NL" dirty="0" err="1">
                <a:latin typeface="Verdana"/>
                <a:ea typeface="ＭＳ Ｐゴシック"/>
              </a:rPr>
              <a:t>Rzęski</a:t>
            </a:r>
            <a:r>
              <a:rPr lang="nl-NL" dirty="0">
                <a:latin typeface="Verdana"/>
                <a:ea typeface="ＭＳ Ｐゴシック"/>
              </a:rPr>
              <a:t> </a:t>
            </a:r>
            <a:r>
              <a:rPr lang="nl-NL" dirty="0" err="1">
                <a:latin typeface="Verdana"/>
                <a:ea typeface="ＭＳ Ｐゴシック"/>
              </a:rPr>
              <a:t>ulegają</a:t>
            </a:r>
            <a:r>
              <a:rPr lang="nl-NL" dirty="0">
                <a:latin typeface="Verdana"/>
                <a:ea typeface="ＭＳ Ｐゴシック"/>
              </a:rPr>
              <a:t> </a:t>
            </a:r>
            <a:r>
              <a:rPr lang="nl-NL" dirty="0" err="1">
                <a:latin typeface="Verdana"/>
                <a:ea typeface="ＭＳ Ｐゴシック"/>
              </a:rPr>
              <a:t>przeciążeniu</a:t>
            </a:r>
            <a:r>
              <a:rPr lang="nl-NL" dirty="0">
                <a:latin typeface="Verdana"/>
                <a:ea typeface="ＭＳ Ｐゴシック"/>
              </a:rPr>
              <a:t> </a:t>
            </a:r>
            <a:r>
              <a:rPr lang="nl-NL" dirty="0" err="1">
                <a:latin typeface="Verdana"/>
                <a:ea typeface="ＭＳ Ｐゴシック"/>
              </a:rPr>
              <a:t>pod</a:t>
            </a:r>
            <a:r>
              <a:rPr lang="nl-NL" dirty="0">
                <a:latin typeface="Verdana"/>
                <a:ea typeface="ＭＳ Ｐゴシック"/>
              </a:rPr>
              <a:t> </a:t>
            </a:r>
            <a:r>
              <a:rPr lang="nl-NL" dirty="0" err="1">
                <a:latin typeface="Verdana"/>
                <a:ea typeface="ＭＳ Ｐゴシック"/>
              </a:rPr>
              <a:t>wpływem</a:t>
            </a:r>
            <a:r>
              <a:rPr lang="nl-NL" dirty="0">
                <a:latin typeface="Verdana"/>
                <a:ea typeface="ＭＳ Ｐゴシック"/>
              </a:rPr>
              <a:t> </a:t>
            </a:r>
            <a:r>
              <a:rPr lang="nl-NL" dirty="0" err="1">
                <a:latin typeface="Verdana"/>
                <a:ea typeface="ＭＳ Ｐゴシック"/>
              </a:rPr>
              <a:t>ciśnienia</a:t>
            </a:r>
            <a:r>
              <a:rPr lang="nl-NL" dirty="0">
                <a:latin typeface="Verdana"/>
                <a:ea typeface="ＭＳ Ｐゴシック"/>
              </a:rPr>
              <a:t> </a:t>
            </a:r>
            <a:r>
              <a:rPr lang="nl-NL" dirty="0" err="1">
                <a:latin typeface="Verdana"/>
                <a:ea typeface="ＭＳ Ｐゴシック"/>
              </a:rPr>
              <a:t>akustycznego</a:t>
            </a:r>
            <a:r>
              <a:rPr lang="nl-NL" dirty="0">
                <a:latin typeface="Verdana"/>
                <a:ea typeface="ＭＳ Ｐゴシック"/>
              </a:rPr>
              <a:t> i </a:t>
            </a:r>
            <a:r>
              <a:rPr lang="nl-NL" dirty="0" err="1">
                <a:latin typeface="Verdana"/>
                <a:ea typeface="ＭＳ Ｐゴシック"/>
              </a:rPr>
              <a:t>ulegają</a:t>
            </a:r>
            <a:r>
              <a:rPr lang="nl-NL" dirty="0">
                <a:latin typeface="Verdana"/>
                <a:ea typeface="ＭＳ Ｐゴシック"/>
              </a:rPr>
              <a:t> </a:t>
            </a:r>
            <a:r>
              <a:rPr lang="nl-NL" dirty="0" err="1">
                <a:latin typeface="Verdana"/>
                <a:ea typeface="ＭＳ Ｐゴシック"/>
              </a:rPr>
              <a:t>uszkodzeniu</a:t>
            </a:r>
            <a:r>
              <a:rPr lang="nl-NL" dirty="0">
                <a:latin typeface="Verdana"/>
                <a:ea typeface="ＭＳ Ｐゴシック"/>
              </a:rPr>
              <a:t>. </a:t>
            </a:r>
            <a:r>
              <a:rPr lang="nl-NL" dirty="0" err="1">
                <a:latin typeface="Verdana"/>
                <a:ea typeface="ＭＳ Ｐゴシック"/>
              </a:rPr>
              <a:t>Może</a:t>
            </a:r>
            <a:r>
              <a:rPr lang="nl-NL" dirty="0">
                <a:latin typeface="Verdana"/>
                <a:ea typeface="ＭＳ Ｐゴシック"/>
              </a:rPr>
              <a:t> </a:t>
            </a:r>
            <a:r>
              <a:rPr lang="nl-NL" dirty="0" err="1">
                <a:latin typeface="Verdana"/>
                <a:ea typeface="ＭＳ Ｐゴシック"/>
              </a:rPr>
              <a:t>to</a:t>
            </a:r>
            <a:r>
              <a:rPr lang="nl-NL" dirty="0">
                <a:latin typeface="Verdana"/>
                <a:ea typeface="ＭＳ Ｐゴシック"/>
              </a:rPr>
              <a:t> </a:t>
            </a:r>
            <a:r>
              <a:rPr lang="nl-NL" dirty="0" err="1">
                <a:latin typeface="Verdana"/>
                <a:ea typeface="ＭＳ Ｐゴシック"/>
              </a:rPr>
              <a:t>powodować</a:t>
            </a:r>
            <a:r>
              <a:rPr lang="nl-NL" dirty="0">
                <a:latin typeface="Verdana"/>
                <a:ea typeface="ＭＳ Ｐゴシック"/>
              </a:rPr>
              <a:t> </a:t>
            </a:r>
            <a:r>
              <a:rPr lang="nl-NL" dirty="0" err="1">
                <a:latin typeface="Verdana"/>
                <a:ea typeface="ＭＳ Ｐゴシック"/>
              </a:rPr>
              <a:t>przekazywanie</a:t>
            </a:r>
            <a:r>
              <a:rPr lang="nl-NL" dirty="0">
                <a:latin typeface="Verdana"/>
                <a:ea typeface="ＭＳ Ｐゴシック"/>
              </a:rPr>
              <a:t> </a:t>
            </a:r>
            <a:r>
              <a:rPr lang="nl-NL" dirty="0" err="1">
                <a:latin typeface="Verdana"/>
                <a:ea typeface="ＭＳ Ｐゴシック"/>
              </a:rPr>
              <a:t>przez</a:t>
            </a:r>
            <a:r>
              <a:rPr lang="nl-NL" dirty="0">
                <a:latin typeface="Verdana"/>
                <a:ea typeface="ＭＳ Ｐゴシック"/>
              </a:rPr>
              <a:t> </a:t>
            </a:r>
            <a:r>
              <a:rPr lang="nl-NL" dirty="0" err="1">
                <a:latin typeface="Verdana"/>
                <a:ea typeface="ＭＳ Ｐゴシック"/>
              </a:rPr>
              <a:t>nie</a:t>
            </a:r>
            <a:r>
              <a:rPr lang="nl-NL" dirty="0">
                <a:latin typeface="Verdana"/>
                <a:ea typeface="ＭＳ Ｐゴシック"/>
              </a:rPr>
              <a:t> </a:t>
            </a:r>
            <a:r>
              <a:rPr lang="nl-NL" dirty="0" err="1">
                <a:latin typeface="Verdana"/>
                <a:ea typeface="ＭＳ Ｐゴシック"/>
              </a:rPr>
              <a:t>nieprawidłowych</a:t>
            </a:r>
            <a:r>
              <a:rPr lang="nl-NL" dirty="0">
                <a:latin typeface="Verdana"/>
                <a:ea typeface="ＭＳ Ｐゴシック"/>
              </a:rPr>
              <a:t> </a:t>
            </a:r>
            <a:r>
              <a:rPr lang="nl-NL" dirty="0" err="1">
                <a:latin typeface="Verdana"/>
                <a:ea typeface="ＭＳ Ｐゴシック"/>
              </a:rPr>
              <a:t>sygnałów</a:t>
            </a:r>
            <a:r>
              <a:rPr lang="nl-NL" dirty="0">
                <a:latin typeface="Verdana"/>
                <a:ea typeface="ＭＳ Ｐゴシック"/>
              </a:rPr>
              <a:t>, </a:t>
            </a:r>
            <a:r>
              <a:rPr lang="nl-NL" dirty="0" err="1">
                <a:latin typeface="Verdana"/>
                <a:ea typeface="ＭＳ Ｐゴシック"/>
              </a:rPr>
              <a:t>takich</a:t>
            </a:r>
            <a:r>
              <a:rPr lang="nl-NL" dirty="0">
                <a:latin typeface="Verdana"/>
                <a:ea typeface="ＭＳ Ｐゴシック"/>
              </a:rPr>
              <a:t> jak </a:t>
            </a:r>
            <a:r>
              <a:rPr lang="nl-NL" dirty="0" err="1">
                <a:latin typeface="Verdana"/>
                <a:ea typeface="ＭＳ Ｐゴシック"/>
              </a:rPr>
              <a:t>szumy</a:t>
            </a:r>
            <a:r>
              <a:rPr lang="nl-NL" dirty="0">
                <a:latin typeface="Verdana"/>
                <a:ea typeface="ＭＳ Ｐゴシック"/>
              </a:rPr>
              <a:t> </a:t>
            </a:r>
            <a:r>
              <a:rPr lang="nl-NL" dirty="0" err="1">
                <a:latin typeface="Verdana"/>
                <a:ea typeface="ＭＳ Ｐゴシック"/>
              </a:rPr>
              <a:t>uszne</a:t>
            </a:r>
            <a:r>
              <a:rPr lang="nl-NL" dirty="0">
                <a:latin typeface="Verdana"/>
                <a:ea typeface="ＭＳ Ｐゴシック"/>
              </a:rPr>
              <a:t>.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3ADC795-B5AA-03D2-93F1-298A1FF799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DBC2-9E02-5E40-AB1B-E3E16E5FC60E}" type="slidenum">
              <a:rPr lang="nl-N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69211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D5037-AD93-C942-787D-56B79713A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9AAEBC6-C4C2-767B-458B-CF27081666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88D3E77-E509-4E98-D86B-DF32F7370C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A4AA17E-B8AA-E337-CEB0-73B585D75A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DBC2-9E02-5E40-AB1B-E3E16E5FC60E}" type="slidenum">
              <a:rPr lang="nl-N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2401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6903CF-E40F-AD8D-F38D-5612A9EA35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8139" y="847493"/>
            <a:ext cx="10505661" cy="1299359"/>
          </a:xfrm>
        </p:spPr>
        <p:txBody>
          <a:bodyPr anchor="t" anchorCtr="0">
            <a:normAutofit/>
          </a:bodyPr>
          <a:lstStyle>
            <a:lvl1pPr algn="ctr">
              <a:defRPr sz="30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B0F0C89-A1BE-A078-D52C-0FC23138D0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2398642"/>
            <a:ext cx="10505661" cy="3684105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0271333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B91C9693-1A60-0B2A-0F83-6A7D08E99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9607"/>
            <a:ext cx="10515600" cy="1091081"/>
          </a:xfrm>
        </p:spPr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F68A5BC4-7A99-104E-7E0F-DC6CC68E1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742699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88C4EF-3CEA-C838-6F44-68CD095B6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49C6FB7-DEEE-875C-FDA6-ADA64BFF0C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CBB6650-7867-1884-C58F-5D51317A08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1199294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B451A9-07CC-6BBF-2A47-1C276EED1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FBB2B48-C3D3-4054-97F2-C1D493EE0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3E49832-8819-19FB-CDF7-908B142FB5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C18C054-D653-D09E-E0DB-2D87E08E30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BA075E0-4CD1-913F-BE4C-17C8BF485A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502057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1905D1-8E13-AED7-B56C-58535B26E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31503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3448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FDF9BF-2558-C5E6-655F-516C8D7B6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101C790-0038-FF56-01FF-6AE15CA8F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B09D524-74EE-DFBF-2FF7-3C036F7B01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0848682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00FCEA-199A-AD5B-B031-B96F57D31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CBFB1CB-BD1E-2D76-1DAD-C28075CE68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9A1B883-5725-932E-CE70-6C000E3C1E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4625777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D2109990-4A5C-A623-CCAD-3E3FAED848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8139" y="847493"/>
            <a:ext cx="10505661" cy="1299359"/>
          </a:xfrm>
        </p:spPr>
        <p:txBody>
          <a:bodyPr anchor="t" anchorCtr="0">
            <a:normAutofit/>
          </a:bodyPr>
          <a:lstStyle>
            <a:lvl1pPr algn="ctr">
              <a:defRPr sz="30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A8848FA7-3ED5-B7AA-887B-76F7B1B1FB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2398642"/>
            <a:ext cx="10505661" cy="3684105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397704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B91C9693-1A60-0B2A-0F83-6A7D08E99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9607"/>
            <a:ext cx="10515600" cy="1091081"/>
          </a:xfrm>
        </p:spPr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F68A5BC4-7A99-104E-7E0F-DC6CC68E1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18830347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88C4EF-3CEA-C838-6F44-68CD095B6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49C6FB7-DEEE-875C-FDA6-ADA64BFF0C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CBB6650-7867-1884-C58F-5D51317A08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146809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6C9FE9-8AEB-CF6C-83D7-DF4E90359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5C62901-FF00-CD34-E0F0-95D37F8BFF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10141191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B451A9-07CC-6BBF-2A47-1C276EED1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FBB2B48-C3D3-4054-97F2-C1D493EE0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3E49832-8819-19FB-CDF7-908B142FB5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C18C054-D653-D09E-E0DB-2D87E08E30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BA075E0-4CD1-913F-BE4C-17C8BF485A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37482783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1905D1-8E13-AED7-B56C-58535B26E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5362742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15597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FDF9BF-2558-C5E6-655F-516C8D7B6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101C790-0038-FF56-01FF-6AE15CA8F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B09D524-74EE-DFBF-2FF7-3C036F7B01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0525044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00FCEA-199A-AD5B-B031-B96F57D31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CBFB1CB-BD1E-2D76-1DAD-C28075CE68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9A1B883-5725-932E-CE70-6C000E3C1E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5265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C88C6D-6C2C-D49C-FAF0-A2AF0322E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8A0DD0E-58D0-54DC-C29E-8F2E6DE8F0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93C59C1-87C1-6413-A1E2-18BD1C38A2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403816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D84C65-8B7C-D016-31F8-BBD1B58FC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86E5838-03B0-09BA-56AE-AC24D76B7B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1874D1F-CC25-10E7-81E0-E10D5F16D7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34B8AA2-FFA9-296A-8EEE-43019FA8F0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6C3EEE7-4C50-B91A-3D31-247759EFA5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2728198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3B295-4B93-27DD-7A5F-4649780BA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9608"/>
            <a:ext cx="10515600" cy="906904"/>
          </a:xfrm>
        </p:spPr>
        <p:txBody>
          <a:bodyPr/>
          <a:lstStyle/>
          <a:p>
            <a:r>
              <a:rPr lang="nl-NL" dirty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715464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482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1AFC75-0219-2F44-E0BF-A49B68C3A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t" anchorCtr="0">
            <a:normAutofit/>
          </a:bodyPr>
          <a:lstStyle>
            <a:lvl1pPr>
              <a:defRPr sz="30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B2704AC-6C53-DD61-08CC-4329C24E9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79653E8-37E4-C7CF-91D7-656DC55D01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41030"/>
            <a:ext cx="3932237" cy="36279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809370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08A3BAC-1495-8167-5DEE-1B810287D9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7A551EE5-4177-89A1-04CB-E4EB9F7C5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t" anchorCtr="0">
            <a:normAutofit/>
          </a:bodyPr>
          <a:lstStyle>
            <a:lvl1pPr>
              <a:defRPr sz="30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9" name="Tijdelijke aanduiding voor tekst 3">
            <a:extLst>
              <a:ext uri="{FF2B5EF4-FFF2-40B4-BE49-F238E27FC236}">
                <a16:creationId xmlns:a16="http://schemas.microsoft.com/office/drawing/2014/main" id="{F548E75D-E2F0-7354-97E2-BD7A8A3730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41030"/>
            <a:ext cx="3932237" cy="36279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341403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D2109990-4A5C-A623-CCAD-3E3FAED848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8139" y="847493"/>
            <a:ext cx="10505661" cy="1299359"/>
          </a:xfrm>
        </p:spPr>
        <p:txBody>
          <a:bodyPr anchor="t" anchorCtr="0">
            <a:normAutofit/>
          </a:bodyPr>
          <a:lstStyle>
            <a:lvl1pPr algn="ctr">
              <a:defRPr sz="30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A8848FA7-3ED5-B7AA-887B-76F7B1B1FB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2398642"/>
            <a:ext cx="10505661" cy="3684105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636474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6">
            <a:extLst>
              <a:ext uri="{FF2B5EF4-FFF2-40B4-BE49-F238E27FC236}">
                <a16:creationId xmlns:a16="http://schemas.microsoft.com/office/drawing/2014/main" id="{5C343283-DAB4-CD4E-B9A5-9033E036D78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 flipH="1">
            <a:off x="0" y="6356350"/>
            <a:ext cx="8597348" cy="501650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5EBA499-CB8E-8757-6CE8-509E86DAB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9607"/>
            <a:ext cx="10515600" cy="109108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253A547-C78D-7C22-67AB-F89665D80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pic>
        <p:nvPicPr>
          <p:cNvPr id="13" name="Afbeelding 12" descr="Afbeelding met Lettertype, Graphics, grafische vormgeving, logo&#10;&#10;Automatisch gegenereerde beschrijving">
            <a:extLst>
              <a:ext uri="{FF2B5EF4-FFF2-40B4-BE49-F238E27FC236}">
                <a16:creationId xmlns:a16="http://schemas.microsoft.com/office/drawing/2014/main" id="{947DEBA7-211F-B70A-6896-42CE64A25612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85037" y="6232294"/>
            <a:ext cx="1868763" cy="53549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77BF7DD-20FA-1880-7BD6-C0400D5FB3DF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19371" y="6460672"/>
            <a:ext cx="6415708" cy="26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226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i="0" kern="1200" baseline="0">
          <a:solidFill>
            <a:srgbClr val="0086CD"/>
          </a:solidFill>
          <a:latin typeface="Arial" panose="020B0604020202020204" pitchFamily="34" charset="0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30613"/>
        </a:buClr>
        <a:buFont typeface="Arial" panose="020B0604020202020204" pitchFamily="34" charset="0"/>
        <a:buChar char="•"/>
        <a:defRPr sz="1400" b="0" i="0" kern="1200" baseline="0">
          <a:solidFill>
            <a:schemeClr val="tx1"/>
          </a:solidFill>
          <a:latin typeface="Arial" panose="020B0604020202020204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86CD"/>
        </a:buClr>
        <a:buFont typeface="Arial" panose="020B0604020202020204" pitchFamily="34" charset="0"/>
        <a:buChar char="•"/>
        <a:defRPr sz="1400" b="0" i="0" kern="1200" baseline="0">
          <a:solidFill>
            <a:schemeClr val="tx1"/>
          </a:solidFill>
          <a:latin typeface="Arial" panose="020B0604020202020204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b="0" i="0" kern="1200" baseline="0">
          <a:solidFill>
            <a:schemeClr val="tx1"/>
          </a:solidFill>
          <a:latin typeface="Arial" panose="020B0604020202020204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30613"/>
        </a:buClr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30613"/>
        </a:buClr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Lettertype, Graphics, grafische vormgeving, logo&#10;&#10;Automatisch gegenereerde beschrijving">
            <a:extLst>
              <a:ext uri="{FF2B5EF4-FFF2-40B4-BE49-F238E27FC236}">
                <a16:creationId xmlns:a16="http://schemas.microsoft.com/office/drawing/2014/main" id="{88FE2F72-4518-B9B4-99FA-14154F8CF92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485037" y="6258393"/>
            <a:ext cx="1868763" cy="535494"/>
          </a:xfrm>
          <a:prstGeom prst="rect">
            <a:avLst/>
          </a:prstGeom>
        </p:spPr>
      </p:pic>
      <p:sp>
        <p:nvSpPr>
          <p:cNvPr id="16" name="Tijdelijke aanduiding voor titel 1">
            <a:extLst>
              <a:ext uri="{FF2B5EF4-FFF2-40B4-BE49-F238E27FC236}">
                <a16:creationId xmlns:a16="http://schemas.microsoft.com/office/drawing/2014/main" id="{F1623D7A-4819-9B65-A2AE-D067874B3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9607"/>
            <a:ext cx="10515600" cy="109108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17" name="Tijdelijke aanduiding voor tekst 2">
            <a:extLst>
              <a:ext uri="{FF2B5EF4-FFF2-40B4-BE49-F238E27FC236}">
                <a16:creationId xmlns:a16="http://schemas.microsoft.com/office/drawing/2014/main" id="{91F2A318-A921-BC6D-FF2E-6BCCEADA60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64D8CFF1-C3F7-B36C-11EC-8DF4F0DF4FE2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 flipH="1">
            <a:off x="0" y="6356350"/>
            <a:ext cx="8597348" cy="50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39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rgbClr val="0086CD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30613"/>
        </a:buClr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Arial" panose="020B0604020202020204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86CD"/>
        </a:buClr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Arial" panose="020B0604020202020204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50000"/>
          </a:schemeClr>
        </a:buClr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Arial" panose="020B0604020202020204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Lettertype, Graphics, grafische vormgeving, logo&#10;&#10;Automatisch gegenereerde beschrijving">
            <a:extLst>
              <a:ext uri="{FF2B5EF4-FFF2-40B4-BE49-F238E27FC236}">
                <a16:creationId xmlns:a16="http://schemas.microsoft.com/office/drawing/2014/main" id="{88FE2F72-4518-B9B4-99FA-14154F8CF92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485037" y="6258393"/>
            <a:ext cx="1868763" cy="535494"/>
          </a:xfrm>
          <a:prstGeom prst="rect">
            <a:avLst/>
          </a:prstGeom>
        </p:spPr>
      </p:pic>
      <p:sp>
        <p:nvSpPr>
          <p:cNvPr id="16" name="Tijdelijke aanduiding voor titel 1">
            <a:extLst>
              <a:ext uri="{FF2B5EF4-FFF2-40B4-BE49-F238E27FC236}">
                <a16:creationId xmlns:a16="http://schemas.microsoft.com/office/drawing/2014/main" id="{F1623D7A-4819-9B65-A2AE-D067874B3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9607"/>
            <a:ext cx="10515600" cy="109108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17" name="Tijdelijke aanduiding voor tekst 2">
            <a:extLst>
              <a:ext uri="{FF2B5EF4-FFF2-40B4-BE49-F238E27FC236}">
                <a16:creationId xmlns:a16="http://schemas.microsoft.com/office/drawing/2014/main" id="{91F2A318-A921-BC6D-FF2E-6BCCEADA60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2642689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 baseline="0">
          <a:solidFill>
            <a:srgbClr val="0086CD"/>
          </a:solidFill>
          <a:latin typeface="Arial" panose="020B0604020202020204" pitchFamily="34" charset="0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30613"/>
        </a:buClr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Arial" panose="020B0604020202020204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86CD"/>
        </a:buClr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Arial" panose="020B0604020202020204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50000"/>
          </a:schemeClr>
        </a:buClr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Arial" panose="020B0604020202020204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3" Type="http://schemas.microsoft.com/office/2007/relationships/media" Target="../media/media2.mp3"/><Relationship Id="rId7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\Volumes\FREECOM%20HDD\5xBETER\Geluid\Toolbox%20geluid\NAPO%20filmpjes%20geluid\maak%20het%20niet%20erger.wmv" TargetMode="External"/><Relationship Id="rId1" Type="http://schemas.microsoft.com/office/2007/relationships/media" Target="\Volumes\FREECOM%20HDD\5xBETER\Geluid\Toolbox%20geluid\NAPO%20filmpjes%20geluid\maak%20het%20niet%20erger.wmv" TargetMode="External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5xbeter.nl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png"/><Relationship Id="rId4" Type="http://schemas.openxmlformats.org/officeDocument/2006/relationships/hyperlink" Target="http://www.5xbeter.nl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5xbeter.nl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4" Type="http://schemas.openxmlformats.org/officeDocument/2006/relationships/hyperlink" Target="http://www.5xbeter.nl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AB208A-05ED-1F6E-E3CD-8C3FCFF021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3169" y="428233"/>
            <a:ext cx="10505661" cy="1002361"/>
          </a:xfrm>
        </p:spPr>
        <p:txBody>
          <a:bodyPr/>
          <a:lstStyle/>
          <a:p>
            <a:r>
              <a:rPr lang="pl-PL" dirty="0">
                <a:latin typeface="Arial" panose="020B0604020202020204" pitchFamily="34" charset="0"/>
              </a:rPr>
              <a:t>Szkolenie BHP</a:t>
            </a:r>
            <a:br/>
            <a:r>
              <a:rPr lang="pl-PL" dirty="0">
                <a:latin typeface="Arial" panose="020B0604020202020204" pitchFamily="34" charset="0"/>
              </a:rPr>
              <a:t>Szkodliwy hałas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1C324E1-BC5B-18EE-A0AD-DC4385409A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3168" y="1430594"/>
            <a:ext cx="10505661" cy="366680"/>
          </a:xfrm>
        </p:spPr>
        <p:txBody>
          <a:bodyPr>
            <a:normAutofit/>
          </a:bodyPr>
          <a:lstStyle/>
          <a:p>
            <a:r>
              <a:rPr lang="pl-PL" sz="2000" dirty="0">
                <a:latin typeface="Arial" panose="020B0604020202020204" pitchFamily="34" charset="0"/>
              </a:rPr>
              <a:t>Nazwa firmy i data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3DE84BC9-D223-C667-6F00-C9574FD55819}"/>
              </a:ext>
            </a:extLst>
          </p:cNvPr>
          <p:cNvSpPr/>
          <p:nvPr/>
        </p:nvSpPr>
        <p:spPr>
          <a:xfrm>
            <a:off x="843169" y="1954160"/>
            <a:ext cx="10505661" cy="384195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Afbeelding met persoon, overdekt, kleding, person&#10;&#10;Automatisch gegenereerde beschrijving">
            <a:extLst>
              <a:ext uri="{FF2B5EF4-FFF2-40B4-BE49-F238E27FC236}">
                <a16:creationId xmlns:a16="http://schemas.microsoft.com/office/drawing/2014/main" id="{8B71212A-0FA8-FC56-BF60-45F276F297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726"/>
          <a:stretch/>
        </p:blipFill>
        <p:spPr>
          <a:xfrm>
            <a:off x="843167" y="1954160"/>
            <a:ext cx="10505661" cy="383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730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806ED-0092-E0B8-B592-42D8C4E1C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7A90606A-299B-B0BE-9F3F-B33D021D3153}"/>
              </a:ext>
            </a:extLst>
          </p:cNvPr>
          <p:cNvGrpSpPr>
            <a:grpSpLocks/>
          </p:cNvGrpSpPr>
          <p:nvPr/>
        </p:nvGrpSpPr>
        <p:grpSpPr bwMode="auto">
          <a:xfrm>
            <a:off x="3227427" y="1138990"/>
            <a:ext cx="5863129" cy="4854008"/>
            <a:chOff x="567" y="1009"/>
            <a:chExt cx="3785" cy="3175"/>
          </a:xfrm>
        </p:grpSpPr>
        <p:pic>
          <p:nvPicPr>
            <p:cNvPr id="6" name="Picture 5" descr="oorzak2">
              <a:extLst>
                <a:ext uri="{FF2B5EF4-FFF2-40B4-BE49-F238E27FC236}">
                  <a16:creationId xmlns:a16="http://schemas.microsoft.com/office/drawing/2014/main" id="{5C2C77C5-5342-49A9-DC9A-5111A156AF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2687"/>
              <a:ext cx="1769" cy="1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" descr="oorzak3">
              <a:extLst>
                <a:ext uri="{FF2B5EF4-FFF2-40B4-BE49-F238E27FC236}">
                  <a16:creationId xmlns:a16="http://schemas.microsoft.com/office/drawing/2014/main" id="{5CE413A7-44F3-15AD-40EF-780E1B4A5E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8" y="2687"/>
              <a:ext cx="1814" cy="1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7">
              <a:extLst>
                <a:ext uri="{FF2B5EF4-FFF2-40B4-BE49-F238E27FC236}">
                  <a16:creationId xmlns:a16="http://schemas.microsoft.com/office/drawing/2014/main" id="{E4A9248B-45C3-424A-2F8C-483F009F64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1026"/>
              <a:ext cx="1769" cy="1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8">
              <a:extLst>
                <a:ext uri="{FF2B5EF4-FFF2-40B4-BE49-F238E27FC236}">
                  <a16:creationId xmlns:a16="http://schemas.microsoft.com/office/drawing/2014/main" id="{3FA835D9-F88B-49D9-F481-DF6D24652D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8" y="1009"/>
              <a:ext cx="1814" cy="1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Ondertitel 2">
            <a:extLst>
              <a:ext uri="{FF2B5EF4-FFF2-40B4-BE49-F238E27FC236}">
                <a16:creationId xmlns:a16="http://schemas.microsoft.com/office/drawing/2014/main" id="{DC8DD457-F5AD-9D46-6302-B62E117BF7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Afbeelding 11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31CE802A-C6D2-8D05-3906-4FBCB436270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0213" b="51404"/>
          <a:stretch>
            <a:fillRect/>
          </a:stretch>
        </p:blipFill>
        <p:spPr>
          <a:xfrm>
            <a:off x="-1" y="1411363"/>
            <a:ext cx="3869701" cy="960857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BC40C11B-EC7F-BC95-0719-6127909B7C64}"/>
              </a:ext>
            </a:extLst>
          </p:cNvPr>
          <p:cNvSpPr txBox="1">
            <a:spLocks/>
          </p:cNvSpPr>
          <p:nvPr/>
        </p:nvSpPr>
        <p:spPr>
          <a:xfrm>
            <a:off x="848139" y="1574654"/>
            <a:ext cx="475857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ts val="2080"/>
              </a:lnSpc>
            </a:pPr>
            <a:r>
              <a:rPr lang="pl-PL" sz="1900" dirty="0">
                <a:solidFill>
                  <a:schemeClr val="bg1"/>
                </a:solidFill>
                <a:latin typeface="Arial" panose="020B0604020202020204" pitchFamily="34" charset="0"/>
              </a:rPr>
              <a:t>Uszkodzenie komórek</a:t>
            </a:r>
            <a:br>
              <a:rPr lang="pl-PL" sz="19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pl-PL" sz="1900" dirty="0">
                <a:solidFill>
                  <a:schemeClr val="bg1"/>
                </a:solidFill>
                <a:latin typeface="Arial" panose="020B0604020202020204" pitchFamily="34" charset="0"/>
              </a:rPr>
              <a:t>włoskowatych</a:t>
            </a:r>
            <a:endParaRPr lang="pl-PL" sz="19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BCA497D-0085-75A5-3B93-25CCA72707BE}"/>
              </a:ext>
            </a:extLst>
          </p:cNvPr>
          <p:cNvSpPr txBox="1">
            <a:spLocks/>
          </p:cNvSpPr>
          <p:nvPr/>
        </p:nvSpPr>
        <p:spPr>
          <a:xfrm>
            <a:off x="0" y="428234"/>
            <a:ext cx="12191999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sz="2800" dirty="0">
                <a:latin typeface="Arial" panose="020B0604020202020204" pitchFamily="34" charset="0"/>
              </a:rPr>
              <a:t>Pracuj bezpiecznie i zdrowo  </a:t>
            </a:r>
            <a:r>
              <a:rPr lang="pl-PL" sz="2800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/>
              <a:t>  </a:t>
            </a:r>
            <a:r>
              <a:rPr lang="pl-PL" sz="2800" b="0" dirty="0">
                <a:latin typeface="Arial" panose="020B0604020202020204" pitchFamily="34" charset="0"/>
              </a:rPr>
              <a:t>Szkodliwy hałas</a:t>
            </a:r>
            <a:endParaRPr lang="pl-P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093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C24EA9-38DE-082B-A27F-5CDB02139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5E630A-BE21-58F4-C206-B6504E477C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8139" y="2652886"/>
            <a:ext cx="10892757" cy="1438594"/>
          </a:xfrm>
        </p:spPr>
        <p:txBody>
          <a:bodyPr>
            <a:noAutofit/>
          </a:bodyPr>
          <a:lstStyle/>
          <a:p>
            <a:pPr marL="355600" indent="-339725" algn="l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E30613"/>
              </a:buClr>
              <a:buFont typeface="Arial" panose="020B0604020202020204" pitchFamily="34" charset="0"/>
              <a:buChar char="•"/>
              <a:tabLst>
                <a:tab pos="661988" algn="l"/>
              </a:tabLst>
              <a:defRPr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Uszkodzenie słuchu przebiega stopniowo:</a:t>
            </a:r>
            <a:br>
              <a:rPr dirty="0"/>
            </a:b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-</a:t>
            </a: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</a:rPr>
              <a:t>	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Tymczasowa utrata słuchu jest już ważnym sygnałem ostrzegawczym.</a:t>
            </a:r>
            <a:br>
              <a:rPr dirty="0"/>
            </a:b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-</a:t>
            </a: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</a:rPr>
              <a:t>	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Trwała utrata słuchu może rozpocząć się od szumów usznych i prowadzić do</a:t>
            </a:r>
            <a:b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	nieodwracalnego uszkodzenia komórek włoskowatych.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FEFE03A-D7DA-EBDF-9E09-5ED9A0ECC0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91842907-53EE-4D09-AAFB-CB1DF52E1B19}"/>
              </a:ext>
            </a:extLst>
          </p:cNvPr>
          <p:cNvSpPr txBox="1">
            <a:spLocks/>
          </p:cNvSpPr>
          <p:nvPr/>
        </p:nvSpPr>
        <p:spPr>
          <a:xfrm>
            <a:off x="854446" y="4149179"/>
            <a:ext cx="10943741" cy="8031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E30613"/>
              </a:buClr>
              <a:buFont typeface="Arial" panose="020B0604020202020204" pitchFamily="34" charset="0"/>
              <a:buChar char="•"/>
              <a:defRPr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Pogorszenie słuchu może również prowadzić do następujących reakcji fizycznych</a:t>
            </a:r>
            <a:b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i psychicznych: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4112111-2274-B2E4-F8E1-37046953D431}"/>
              </a:ext>
            </a:extLst>
          </p:cNvPr>
          <p:cNvSpPr txBox="1">
            <a:spLocks/>
          </p:cNvSpPr>
          <p:nvPr/>
        </p:nvSpPr>
        <p:spPr>
          <a:xfrm>
            <a:off x="0" y="428234"/>
            <a:ext cx="12191999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sz="2800" dirty="0">
                <a:latin typeface="Arial" panose="020B0604020202020204" pitchFamily="34" charset="0"/>
              </a:rPr>
              <a:t>Pracuj bezpiecznie i zdrowo  </a:t>
            </a:r>
            <a:r>
              <a:rPr lang="pl-PL" sz="2800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/>
              <a:t>  </a:t>
            </a:r>
            <a:r>
              <a:rPr lang="pl-PL" sz="2800" b="0" dirty="0">
                <a:latin typeface="Arial" panose="020B0604020202020204" pitchFamily="34" charset="0"/>
              </a:rPr>
              <a:t>Szkodliwy hałas</a:t>
            </a:r>
            <a:endParaRPr lang="pl-P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Afbeelding 10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C3ED597A-BD7D-5DFB-6D4C-1802741ECB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325" r="1" b="51404"/>
          <a:stretch/>
        </p:blipFill>
        <p:spPr>
          <a:xfrm>
            <a:off x="-1" y="1407753"/>
            <a:ext cx="4418091" cy="960857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D2853949-B4FE-37B0-B4B6-209A9B805DE7}"/>
              </a:ext>
            </a:extLst>
          </p:cNvPr>
          <p:cNvSpPr txBox="1">
            <a:spLocks/>
          </p:cNvSpPr>
          <p:nvPr/>
        </p:nvSpPr>
        <p:spPr>
          <a:xfrm>
            <a:off x="848139" y="1668379"/>
            <a:ext cx="475857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/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</a:rPr>
              <a:t>Po prostu zrobi się cicho...</a:t>
            </a:r>
            <a:endParaRPr lang="pl-PL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2D90C18E-D1E9-C2B2-1B91-D7BB2236F786}"/>
              </a:ext>
            </a:extLst>
          </p:cNvPr>
          <p:cNvSpPr txBox="1">
            <a:spLocks/>
          </p:cNvSpPr>
          <p:nvPr/>
        </p:nvSpPr>
        <p:spPr>
          <a:xfrm>
            <a:off x="1457609" y="5013893"/>
            <a:ext cx="9276782" cy="184410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ts val="2400"/>
              </a:lnSpc>
              <a:spcBef>
                <a:spcPts val="600"/>
              </a:spcBef>
              <a:spcAft>
                <a:spcPts val="1200"/>
              </a:spcAft>
              <a:buClr>
                <a:srgbClr val="E30613"/>
              </a:buClr>
              <a:defRPr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kołatanie serca, nerwowość, problemy ze snem, drażliwość, podwyższone ciśnienie krwi, zmęczenie i problemy żołądkowo-jelitowe. </a:t>
            </a:r>
          </a:p>
        </p:txBody>
      </p:sp>
    </p:spTree>
    <p:extLst>
      <p:ext uri="{BB962C8B-B14F-4D97-AF65-F5344CB8AC3E}">
        <p14:creationId xmlns:p14="http://schemas.microsoft.com/office/powerpoint/2010/main" val="104366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87D5F-7DB7-9D7B-8D98-66B5DD71A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BFFF30-C882-FCEE-7DF1-F5664C88CE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8139" y="2652886"/>
            <a:ext cx="10892757" cy="1535986"/>
          </a:xfrm>
        </p:spPr>
        <p:txBody>
          <a:bodyPr>
            <a:noAutofit/>
          </a:bodyPr>
          <a:lstStyle/>
          <a:p>
            <a:pPr marL="342900" indent="-342900" algn="l">
              <a:lnSpc>
                <a:spcPct val="100000"/>
              </a:lnSpc>
              <a:spcAft>
                <a:spcPts val="800"/>
              </a:spcAft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2000" kern="100" dirty="0">
                <a:solidFill>
                  <a:schemeClr val="tx1"/>
                </a:solidFill>
                <a:latin typeface="Arial" panose="020B0604020202020204" pitchFamily="34" charset="0"/>
              </a:rPr>
              <a:t>Około 1 na 10 młodych osób </a:t>
            </a:r>
            <a:r>
              <a:rPr lang="pl-PL" sz="2000" b="0" kern="100" dirty="0">
                <a:solidFill>
                  <a:schemeClr val="tx1"/>
                </a:solidFill>
                <a:latin typeface="Arial" panose="020B0604020202020204" pitchFamily="34" charset="0"/>
              </a:rPr>
              <a:t>poniżej 25. roku życia w Holandii stale doświadcza szumu lub piszczenia w uszach. Według Światowej Organizacji Zdrowia (WHO) połowa osób</a:t>
            </a:r>
            <a:br>
              <a:rPr lang="pl-PL" sz="2000" b="0" kern="100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pl-PL" sz="2000" b="0" kern="100" dirty="0">
                <a:solidFill>
                  <a:schemeClr val="tx1"/>
                </a:solidFill>
                <a:latin typeface="Arial" panose="020B0604020202020204" pitchFamily="34" charset="0"/>
              </a:rPr>
              <a:t>w wieku od 12 do 35 lat regularnie znajduje się w sytuacjach szkodliwych dla słuchu. </a:t>
            </a:r>
            <a:br>
              <a:rPr dirty="0"/>
            </a:br>
            <a:r>
              <a:rPr lang="pl-PL" sz="2000" b="0" kern="100" dirty="0">
                <a:solidFill>
                  <a:schemeClr val="tx1"/>
                </a:solidFill>
                <a:latin typeface="Arial" panose="020B0604020202020204" pitchFamily="34" charset="0"/>
              </a:rPr>
              <a:t>Dokładne dane nie są dostępne, ale według GGD (holenderskiej służby zdrowia) tysiące młodych osób każdego roku cierpi na poważne problemy ze słuchem, np. szumy uszne. 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8378CC6-5F70-5722-B285-93DBD7347D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C0B8AD87-9AFC-2798-29BD-1BCBE2BD359B}"/>
              </a:ext>
            </a:extLst>
          </p:cNvPr>
          <p:cNvSpPr txBox="1">
            <a:spLocks/>
          </p:cNvSpPr>
          <p:nvPr/>
        </p:nvSpPr>
        <p:spPr>
          <a:xfrm>
            <a:off x="848138" y="4439368"/>
            <a:ext cx="10724507" cy="11745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lnSpc>
                <a:spcPct val="100000"/>
              </a:lnSpc>
              <a:spcAft>
                <a:spcPts val="800"/>
              </a:spcAft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2000" kern="100" dirty="0">
                <a:solidFill>
                  <a:schemeClr val="tx1"/>
                </a:solidFill>
                <a:latin typeface="Arial" panose="020B0604020202020204" pitchFamily="34" charset="0"/>
              </a:rPr>
              <a:t>13 procent </a:t>
            </a:r>
            <a:r>
              <a:rPr lang="pl-PL" sz="2000" b="0" kern="100" dirty="0">
                <a:solidFill>
                  <a:schemeClr val="tx1"/>
                </a:solidFill>
                <a:latin typeface="Arial" panose="020B0604020202020204" pitchFamily="34" charset="0"/>
              </a:rPr>
              <a:t>populacji Holandii w wieku 40 lat i więcej ma do czynienia z ubytkiem słuchu powyżej 35 decybeli. Odpowiada to 1,2 miliona osób, które mają trudności ze zrozumieniem innych w życiu codziennym i mogłyby korzystać z aparatów słuchowych.</a:t>
            </a:r>
            <a:endParaRPr lang="pl-PL" sz="1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2BC311E1-F77C-9600-ACD9-4E24A5F4D841}"/>
              </a:ext>
            </a:extLst>
          </p:cNvPr>
          <p:cNvSpPr txBox="1">
            <a:spLocks/>
          </p:cNvSpPr>
          <p:nvPr/>
        </p:nvSpPr>
        <p:spPr>
          <a:xfrm>
            <a:off x="0" y="428234"/>
            <a:ext cx="12191999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sz="2800" dirty="0">
                <a:latin typeface="Arial" panose="020B0604020202020204" pitchFamily="34" charset="0"/>
              </a:rPr>
              <a:t>Pracuj bezpiecznie i zdrowo  </a:t>
            </a:r>
            <a:r>
              <a:rPr lang="pl-PL" sz="2800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/>
              <a:t>  </a:t>
            </a:r>
            <a:r>
              <a:rPr lang="pl-PL" sz="2800" b="0" dirty="0">
                <a:latin typeface="Arial" panose="020B0604020202020204" pitchFamily="34" charset="0"/>
              </a:rPr>
              <a:t>Szkodliwy hałas</a:t>
            </a:r>
            <a:endParaRPr lang="pl-P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Afbeelding 10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DA0799B3-8283-9B50-585F-D45C28C07E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328" r="1" b="51404"/>
          <a:stretch>
            <a:fillRect/>
          </a:stretch>
        </p:blipFill>
        <p:spPr>
          <a:xfrm>
            <a:off x="0" y="1407753"/>
            <a:ext cx="4482376" cy="960857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6D4CF2C6-84BE-E889-6DBE-36565592FEE5}"/>
              </a:ext>
            </a:extLst>
          </p:cNvPr>
          <p:cNvSpPr txBox="1">
            <a:spLocks/>
          </p:cNvSpPr>
          <p:nvPr/>
        </p:nvSpPr>
        <p:spPr>
          <a:xfrm>
            <a:off x="848139" y="1668379"/>
            <a:ext cx="475857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/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</a:rPr>
              <a:t>Po prostu zrobi się cicho...</a:t>
            </a:r>
            <a:endParaRPr lang="pl-PL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44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A98DA4-35E2-7F60-CA7A-F37BC8FF9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7DBC8E-DF1D-83F5-A54F-AF1FD1EDEE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8139" y="3270904"/>
            <a:ext cx="1750206" cy="589230"/>
          </a:xfrm>
        </p:spPr>
        <p:txBody>
          <a:bodyPr>
            <a:noAutofit/>
          </a:bodyPr>
          <a:lstStyle/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altLang="nl-NL" sz="2000" b="0" dirty="0">
                <a:solidFill>
                  <a:schemeClr val="tx1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Piszczenie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72D63BD-F50E-F6F0-E202-E0A4388704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108DF838-2041-39C2-85E1-95340BC2528A}"/>
              </a:ext>
            </a:extLst>
          </p:cNvPr>
          <p:cNvSpPr txBox="1">
            <a:spLocks/>
          </p:cNvSpPr>
          <p:nvPr/>
        </p:nvSpPr>
        <p:spPr>
          <a:xfrm>
            <a:off x="848139" y="4047018"/>
            <a:ext cx="4758577" cy="58923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altLang="nl-NL" sz="2000" b="0" dirty="0">
                <a:solidFill>
                  <a:schemeClr val="tx1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Szumy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DA107073-551A-9CB2-E5BC-4881A82D474B}"/>
              </a:ext>
            </a:extLst>
          </p:cNvPr>
          <p:cNvSpPr txBox="1">
            <a:spLocks/>
          </p:cNvSpPr>
          <p:nvPr/>
        </p:nvSpPr>
        <p:spPr>
          <a:xfrm>
            <a:off x="0" y="428234"/>
            <a:ext cx="12191999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sz="2800" dirty="0">
                <a:latin typeface="Arial" panose="020B0604020202020204" pitchFamily="34" charset="0"/>
              </a:rPr>
              <a:t>Pracuj bezpiecznie i zdrowo  </a:t>
            </a:r>
            <a:r>
              <a:rPr lang="pl-PL" sz="2800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/>
              <a:t>  </a:t>
            </a:r>
            <a:r>
              <a:rPr lang="pl-PL" sz="2800" b="0" dirty="0">
                <a:latin typeface="Arial" panose="020B0604020202020204" pitchFamily="34" charset="0"/>
              </a:rPr>
              <a:t>Szkodliwy hałas</a:t>
            </a:r>
            <a:endParaRPr lang="pl-P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D73E4CC-F43D-8A02-1B4E-BF3BC19474DF}"/>
              </a:ext>
            </a:extLst>
          </p:cNvPr>
          <p:cNvSpPr txBox="1">
            <a:spLocks/>
          </p:cNvSpPr>
          <p:nvPr/>
        </p:nvSpPr>
        <p:spPr>
          <a:xfrm>
            <a:off x="848139" y="4778538"/>
            <a:ext cx="4758577" cy="58923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altLang="nl-NL" sz="2000" b="0" dirty="0">
                <a:solidFill>
                  <a:schemeClr val="tx1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Połączenie</a:t>
            </a:r>
          </a:p>
        </p:txBody>
      </p:sp>
      <p:pic>
        <p:nvPicPr>
          <p:cNvPr id="5" name="Afbeelding 4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F8142E74-B5A0-0A61-5EEC-8AFC1EDF569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47325" r="1" b="51404"/>
          <a:stretch/>
        </p:blipFill>
        <p:spPr>
          <a:xfrm>
            <a:off x="0" y="1407753"/>
            <a:ext cx="4499572" cy="960857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EB73E20B-011A-93C0-68C3-66A1BDB803DC}"/>
              </a:ext>
            </a:extLst>
          </p:cNvPr>
          <p:cNvSpPr txBox="1">
            <a:spLocks/>
          </p:cNvSpPr>
          <p:nvPr/>
        </p:nvSpPr>
        <p:spPr>
          <a:xfrm>
            <a:off x="848139" y="1668379"/>
            <a:ext cx="475857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/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</a:rPr>
              <a:t>Po prostu zrobi się cicho...</a:t>
            </a:r>
            <a:endParaRPr lang="pl-PL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tinitus.mp3">
            <a:hlinkClick r:id="" action="ppaction://media"/>
            <a:extLst>
              <a:ext uri="{FF2B5EF4-FFF2-40B4-BE49-F238E27FC236}">
                <a16:creationId xmlns:a16="http://schemas.microsoft.com/office/drawing/2014/main" id="{2D5F0902-AC4A-335E-898C-413C77E064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427" y="3310606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Tinitus - ruis.mp3">
            <a:hlinkClick r:id="" action="ppaction://media"/>
            <a:extLst>
              <a:ext uri="{FF2B5EF4-FFF2-40B4-BE49-F238E27FC236}">
                <a16:creationId xmlns:a16="http://schemas.microsoft.com/office/drawing/2014/main" id="{C2D4D1FF-DDD3-CF87-F773-E9A86D28B2EF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426" y="4047018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Tinitus - combinatie geluiden.mp3">
            <a:hlinkClick r:id="" action="ppaction://media"/>
            <a:extLst>
              <a:ext uri="{FF2B5EF4-FFF2-40B4-BE49-F238E27FC236}">
                <a16:creationId xmlns:a16="http://schemas.microsoft.com/office/drawing/2014/main" id="{4B1CA072-5B7C-2075-1AE6-C48F1D1104CA}"/>
              </a:ext>
            </a:extLst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426" y="4778538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32687952-0AF3-15DE-084D-B601406F8B06}"/>
              </a:ext>
            </a:extLst>
          </p:cNvPr>
          <p:cNvSpPr txBox="1">
            <a:spLocks/>
          </p:cNvSpPr>
          <p:nvPr/>
        </p:nvSpPr>
        <p:spPr>
          <a:xfrm>
            <a:off x="864306" y="2637373"/>
            <a:ext cx="4153921" cy="58923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ct val="100000"/>
              </a:lnSpc>
              <a:buClr>
                <a:srgbClr val="E30613"/>
              </a:buClr>
            </a:pPr>
            <a:r>
              <a:rPr lang="pl-PL" altLang="nl-NL" sz="2000" dirty="0">
                <a:solidFill>
                  <a:schemeClr val="tx1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Tinnitus/ szumy uszne</a:t>
            </a:r>
          </a:p>
        </p:txBody>
      </p:sp>
    </p:spTree>
    <p:extLst>
      <p:ext uri="{BB962C8B-B14F-4D97-AF65-F5344CB8AC3E}">
        <p14:creationId xmlns:p14="http://schemas.microsoft.com/office/powerpoint/2010/main" val="2239857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9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98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129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  <p:bldP spid="6" grpId="0"/>
      <p:bldP spid="4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A98DA4-35E2-7F60-CA7A-F37BC8FF9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672D63BD-F50E-F6F0-E202-E0A4388704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DA107073-551A-9CB2-E5BC-4881A82D474B}"/>
              </a:ext>
            </a:extLst>
          </p:cNvPr>
          <p:cNvSpPr txBox="1">
            <a:spLocks/>
          </p:cNvSpPr>
          <p:nvPr/>
        </p:nvSpPr>
        <p:spPr>
          <a:xfrm>
            <a:off x="0" y="428234"/>
            <a:ext cx="12191999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sz="2800" dirty="0">
                <a:latin typeface="Arial" panose="020B0604020202020204" pitchFamily="34" charset="0"/>
              </a:rPr>
              <a:t>Pracuj bezpiecznie i zdrowo  </a:t>
            </a:r>
            <a:r>
              <a:rPr lang="pl-PL" sz="2800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/>
              <a:t>  </a:t>
            </a:r>
            <a:r>
              <a:rPr lang="pl-PL" sz="2800" b="0" dirty="0">
                <a:latin typeface="Arial" panose="020B0604020202020204" pitchFamily="34" charset="0"/>
              </a:rPr>
              <a:t>Szkodliwy hałas</a:t>
            </a:r>
            <a:endParaRPr lang="pl-P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EB73E20B-011A-93C0-68C3-66A1BDB803DC}"/>
              </a:ext>
            </a:extLst>
          </p:cNvPr>
          <p:cNvSpPr txBox="1">
            <a:spLocks noChangeAspect="1"/>
          </p:cNvSpPr>
          <p:nvPr/>
        </p:nvSpPr>
        <p:spPr>
          <a:xfrm>
            <a:off x="0" y="1837144"/>
            <a:ext cx="12191999" cy="138205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sz="4000" dirty="0">
                <a:solidFill>
                  <a:schemeClr val="tx1"/>
                </a:solidFill>
                <a:latin typeface="Arial" panose="020B0604020202020204" pitchFamily="34" charset="0"/>
              </a:rPr>
              <a:t>Uszkodzenie słuchu</a:t>
            </a:r>
          </a:p>
          <a:p>
            <a:r>
              <a:rPr lang="pl-PL" sz="4000" dirty="0">
                <a:solidFill>
                  <a:schemeClr val="tx1"/>
                </a:solidFill>
                <a:latin typeface="Arial" panose="020B0604020202020204" pitchFamily="34" charset="0"/>
              </a:rPr>
              <a:t>spowodowane hałasem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58EFD718-5F4C-36F5-BDFE-1DE9929C9B65}"/>
              </a:ext>
            </a:extLst>
          </p:cNvPr>
          <p:cNvSpPr txBox="1">
            <a:spLocks/>
          </p:cNvSpPr>
          <p:nvPr/>
        </p:nvSpPr>
        <p:spPr>
          <a:xfrm>
            <a:off x="0" y="2918606"/>
            <a:ext cx="12191999" cy="84073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sz="4000" dirty="0">
                <a:solidFill>
                  <a:srgbClr val="E30613"/>
                </a:solidFill>
                <a:latin typeface="Arial" panose="020B0604020202020204" pitchFamily="34" charset="0"/>
              </a:rPr>
              <a:t>jest nieuleczalne!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762E6B43-60CC-C669-3BDF-4DB64CE8F7AF}"/>
              </a:ext>
            </a:extLst>
          </p:cNvPr>
          <p:cNvSpPr txBox="1">
            <a:spLocks/>
          </p:cNvSpPr>
          <p:nvPr/>
        </p:nvSpPr>
        <p:spPr>
          <a:xfrm>
            <a:off x="0" y="4535939"/>
            <a:ext cx="12191999" cy="84073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sz="2400" dirty="0">
                <a:latin typeface="Arial" panose="020B0604020202020204" pitchFamily="34" charset="0"/>
              </a:rPr>
              <a:t>Pamiętaj, że obróbce metalu często towarzyszy generowanie hałasu.</a:t>
            </a:r>
          </a:p>
        </p:txBody>
      </p:sp>
    </p:spTree>
    <p:extLst>
      <p:ext uri="{BB962C8B-B14F-4D97-AF65-F5344CB8AC3E}">
        <p14:creationId xmlns:p14="http://schemas.microsoft.com/office/powerpoint/2010/main" val="3971615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57BDAC-32C7-50B9-C70E-DB98845A3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2EFC0FF9-8431-1073-C464-E149910404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829" r="-1" b="51404"/>
          <a:stretch>
            <a:fillRect/>
          </a:stretch>
        </p:blipFill>
        <p:spPr>
          <a:xfrm>
            <a:off x="0" y="1400379"/>
            <a:ext cx="5920439" cy="96085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C106FDD-7EF7-97E4-62BB-ABCBB5866C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8139" y="2622625"/>
            <a:ext cx="10892757" cy="843780"/>
          </a:xfrm>
        </p:spPr>
        <p:txBody>
          <a:bodyPr>
            <a:noAutofit/>
          </a:bodyPr>
          <a:lstStyle/>
          <a:p>
            <a:pPr algn="l" eaLnBrk="0" hangingPunct="0">
              <a:lnSpc>
                <a:spcPct val="100000"/>
              </a:lnSpc>
              <a:defRPr/>
            </a:pPr>
            <a:r>
              <a:rPr lang="pl-PL" sz="1800" kern="0" dirty="0">
                <a:solidFill>
                  <a:schemeClr val="tx1"/>
                </a:solidFill>
                <a:latin typeface="Arial" panose="020B0604020202020204" pitchFamily="34" charset="0"/>
              </a:rPr>
              <a:t>&gt; 80 dB(A): </a:t>
            </a: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Muszą być</a:t>
            </a:r>
            <a:r>
              <a:rPr lang="pl-PL" sz="1800" dirty="0"/>
              <a:t> </a:t>
            </a: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dostępne </a:t>
            </a:r>
            <a:r>
              <a:rPr lang="pl-PL" sz="1800" b="0" kern="0" dirty="0">
                <a:solidFill>
                  <a:schemeClr val="tx1"/>
                </a:solidFill>
                <a:latin typeface="Arial" panose="020B0604020202020204" pitchFamily="34" charset="0"/>
              </a:rPr>
              <a:t>środki ochrony słuchu</a:t>
            </a: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  <a:br>
              <a:rPr sz="1800" dirty="0"/>
            </a:br>
            <a:r>
              <a:rPr lang="pl-PL" sz="1800" kern="0" dirty="0">
                <a:solidFill>
                  <a:schemeClr val="tx1"/>
                </a:solidFill>
                <a:latin typeface="Arial" panose="020B0604020202020204" pitchFamily="34" charset="0"/>
              </a:rPr>
              <a:t>&gt; 85 dB(A):</a:t>
            </a:r>
            <a:r>
              <a:rPr lang="pl-PL" sz="1800" dirty="0"/>
              <a:t> </a:t>
            </a: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Oznaczanie przestrzeni,</a:t>
            </a:r>
            <a:r>
              <a:rPr lang="pl-PL" sz="1800" b="0" kern="0" dirty="0">
                <a:solidFill>
                  <a:schemeClr val="tx1"/>
                </a:solidFill>
                <a:latin typeface="Arial" panose="020B0604020202020204" pitchFamily="34" charset="0"/>
              </a:rPr>
              <a:t> w których stosowanie środków ochrony słuchu jest obowiązkowe</a:t>
            </a: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  <a:endParaRPr lang="pl-PL" sz="1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47822A9-EBBA-BF03-5A6B-8B76D46675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3BB9A92A-314F-FC9D-604B-5AEF76C18EFC}"/>
              </a:ext>
            </a:extLst>
          </p:cNvPr>
          <p:cNvSpPr txBox="1">
            <a:spLocks/>
          </p:cNvSpPr>
          <p:nvPr/>
        </p:nvSpPr>
        <p:spPr>
          <a:xfrm>
            <a:off x="0" y="428234"/>
            <a:ext cx="12191999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sz="2800" dirty="0">
                <a:latin typeface="Arial" panose="020B0604020202020204" pitchFamily="34" charset="0"/>
              </a:rPr>
              <a:t>Pracuj bezpiecznie i zdrowo  </a:t>
            </a:r>
            <a:r>
              <a:rPr lang="pl-PL" sz="2800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/>
              <a:t>  </a:t>
            </a:r>
            <a:r>
              <a:rPr lang="pl-PL" sz="2800" b="0" dirty="0">
                <a:latin typeface="Arial" panose="020B0604020202020204" pitchFamily="34" charset="0"/>
              </a:rPr>
              <a:t>Szkodliwy hałas</a:t>
            </a:r>
            <a:endParaRPr lang="pl-P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AF13B260-87CE-7C0A-2FFA-E348E224BA41}"/>
              </a:ext>
            </a:extLst>
          </p:cNvPr>
          <p:cNvSpPr txBox="1">
            <a:spLocks/>
          </p:cNvSpPr>
          <p:nvPr/>
        </p:nvSpPr>
        <p:spPr>
          <a:xfrm>
            <a:off x="848139" y="1567668"/>
            <a:ext cx="475857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ts val="2080"/>
              </a:lnSpc>
            </a:pP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</a:rPr>
              <a:t>Obowiązki wynikające z holenderskiej ustawy o warunkach pracy (Arbowet)</a:t>
            </a:r>
            <a:endParaRPr lang="pl-PL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5A119EC-F13F-8EDB-63DE-D5E4FDAD98C8}"/>
              </a:ext>
            </a:extLst>
          </p:cNvPr>
          <p:cNvSpPr txBox="1">
            <a:spLocks noChangeAspect="1"/>
          </p:cNvSpPr>
          <p:nvPr/>
        </p:nvSpPr>
        <p:spPr>
          <a:xfrm>
            <a:off x="848139" y="3523100"/>
            <a:ext cx="10892757" cy="41199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 eaLnBrk="0" hangingPunct="0">
              <a:lnSpc>
                <a:spcPct val="100000"/>
              </a:lnSpc>
              <a:defRPr/>
            </a:pPr>
            <a:r>
              <a:rPr lang="pl-PL" sz="1800" dirty="0">
                <a:solidFill>
                  <a:schemeClr val="tx1"/>
                </a:solidFill>
                <a:latin typeface="Arial" panose="020B0604020202020204" pitchFamily="34" charset="0"/>
              </a:rPr>
              <a:t>Obowiązki pracodawcy:</a:t>
            </a:r>
            <a:endParaRPr lang="pl-PL" sz="1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2B5AAEEB-1835-354B-52C6-1E1884966834}"/>
              </a:ext>
            </a:extLst>
          </p:cNvPr>
          <p:cNvSpPr txBox="1">
            <a:spLocks/>
          </p:cNvSpPr>
          <p:nvPr/>
        </p:nvSpPr>
        <p:spPr>
          <a:xfrm>
            <a:off x="848138" y="5457621"/>
            <a:ext cx="10892757" cy="9608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 eaLnBrk="0" hangingPunct="0">
              <a:lnSpc>
                <a:spcPct val="100000"/>
              </a:lnSpc>
              <a:defRPr/>
            </a:pPr>
            <a:r>
              <a:rPr lang="pl-PL" sz="1800" dirty="0">
                <a:solidFill>
                  <a:schemeClr val="tx1"/>
                </a:solidFill>
                <a:latin typeface="Arial" panose="020B0604020202020204" pitchFamily="34" charset="0"/>
              </a:rPr>
              <a:t>Pracownik</a:t>
            </a:r>
            <a:br>
              <a:rPr sz="1800" dirty="0"/>
            </a:br>
            <a:r>
              <a:rPr lang="pl-PL" sz="1800" kern="0" dirty="0">
                <a:solidFill>
                  <a:schemeClr val="tx1"/>
                </a:solidFill>
                <a:latin typeface="Arial" panose="020B0604020202020204" pitchFamily="34" charset="0"/>
              </a:rPr>
              <a:t>&gt; 85 dB(A): </a:t>
            </a: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Stosowanie obowiązkowych </a:t>
            </a:r>
            <a:r>
              <a:rPr lang="pl-PL" sz="1800" b="0" kern="0" dirty="0">
                <a:solidFill>
                  <a:schemeClr val="tx1"/>
                </a:solidFill>
                <a:latin typeface="Arial" panose="020B0604020202020204" pitchFamily="34" charset="0"/>
              </a:rPr>
              <a:t>środków ochrony słuchu</a:t>
            </a: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  <a:br>
              <a:rPr sz="1800" dirty="0"/>
            </a:br>
            <a:endParaRPr lang="pl-PL" sz="1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1617D18A-7AF9-F42F-63BA-570E0DDE955F}"/>
              </a:ext>
            </a:extLst>
          </p:cNvPr>
          <p:cNvSpPr txBox="1">
            <a:spLocks noChangeAspect="1"/>
          </p:cNvSpPr>
          <p:nvPr/>
        </p:nvSpPr>
        <p:spPr>
          <a:xfrm>
            <a:off x="848138" y="3914552"/>
            <a:ext cx="10892757" cy="19628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 eaLnBrk="0" hangingPunct="0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  <a:defRPr/>
            </a:pP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Dokonanie oceny,</a:t>
            </a:r>
            <a:r>
              <a:rPr lang="pl-PL" sz="1800" b="0" kern="0" dirty="0">
                <a:solidFill>
                  <a:schemeClr val="tx1"/>
                </a:solidFill>
                <a:latin typeface="Arial" panose="020B0604020202020204" pitchFamily="34" charset="0"/>
              </a:rPr>
              <a:t> czy jest mowa o szkodliwym hałasie</a:t>
            </a: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</a:p>
          <a:p>
            <a:pPr marL="342900" indent="-342900" algn="l" eaLnBrk="0" hangingPunct="0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  <a:defRPr/>
            </a:pP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Jak największe ograniczenie </a:t>
            </a:r>
            <a:r>
              <a:rPr lang="pl-PL" sz="1800" b="0" kern="0" dirty="0">
                <a:solidFill>
                  <a:schemeClr val="tx1"/>
                </a:solidFill>
                <a:latin typeface="Arial" panose="020B0604020202020204" pitchFamily="34" charset="0"/>
              </a:rPr>
              <a:t>narażenia na szkodliwy hałas</a:t>
            </a: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</a:p>
          <a:p>
            <a:pPr marL="342900" indent="-342900" algn="l" eaLnBrk="0" hangingPunct="0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  <a:defRPr/>
            </a:pP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Sprawowanie nadzoru.</a:t>
            </a:r>
          </a:p>
          <a:p>
            <a:pPr marL="342900" indent="-342900" algn="l" eaLnBrk="0" hangingPunct="0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  <a:defRPr/>
            </a:pP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Zapewnianie pracownikom okresowych</a:t>
            </a:r>
            <a:r>
              <a:rPr lang="pl-PL" sz="1800" dirty="0"/>
              <a:t> </a:t>
            </a: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badań</a:t>
            </a:r>
            <a:r>
              <a:rPr lang="pl-PL" sz="1800" dirty="0"/>
              <a:t> </a:t>
            </a: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słuchu.</a:t>
            </a:r>
            <a:r>
              <a:rPr lang="pl-PL" sz="1800" dirty="0"/>
              <a:t> </a:t>
            </a:r>
          </a:p>
          <a:p>
            <a:pPr marL="342900" indent="-342900" algn="l" eaLnBrk="0" hangingPunct="0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  <a:defRPr/>
            </a:pP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Informowanie</a:t>
            </a:r>
            <a:r>
              <a:rPr lang="pl-PL" sz="1800" dirty="0"/>
              <a:t> </a:t>
            </a: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na temat</a:t>
            </a:r>
            <a:r>
              <a:rPr lang="pl-PL" sz="1800" b="0" kern="0" dirty="0">
                <a:solidFill>
                  <a:schemeClr val="tx1"/>
                </a:solidFill>
                <a:latin typeface="Arial" panose="020B0604020202020204" pitchFamily="34" charset="0"/>
              </a:rPr>
              <a:t> zagrożeń i skutków szkodliwego hałasu</a:t>
            </a: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  <a:endParaRPr lang="pl-PL" sz="1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20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83B272-6893-6C83-2D3D-956213FCA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8BECE568-BE62-5DFB-4C42-A6DCBE56FF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726" b="51404"/>
          <a:stretch>
            <a:fillRect/>
          </a:stretch>
        </p:blipFill>
        <p:spPr>
          <a:xfrm>
            <a:off x="0" y="1400379"/>
            <a:ext cx="3752095" cy="96085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761C2DA-4C22-A361-8308-2C5EA89820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8139" y="2541228"/>
            <a:ext cx="10892757" cy="536880"/>
          </a:xfrm>
        </p:spPr>
        <p:txBody>
          <a:bodyPr>
            <a:noAutofit/>
          </a:bodyPr>
          <a:lstStyle/>
          <a:p>
            <a:pPr marL="457200" lvl="0" indent="-457200" algn="l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pl-PL" sz="2000" b="0" kern="0" dirty="0">
                <a:solidFill>
                  <a:schemeClr val="tx1"/>
                </a:solidFill>
                <a:latin typeface="Arial" panose="020B0604020202020204" pitchFamily="34" charset="0"/>
              </a:rPr>
              <a:t>Zmniejszenie hałasu u źródła. Na przykład: wybierając cichszą maszynę.</a:t>
            </a:r>
            <a:endParaRPr lang="pl-PL" sz="2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6D8467A-E53D-725F-4992-C9C4DA9E38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BB2AB9BD-4316-4C8F-2051-587F562270A9}"/>
              </a:ext>
            </a:extLst>
          </p:cNvPr>
          <p:cNvSpPr txBox="1">
            <a:spLocks/>
          </p:cNvSpPr>
          <p:nvPr/>
        </p:nvSpPr>
        <p:spPr>
          <a:xfrm>
            <a:off x="0" y="428234"/>
            <a:ext cx="12191999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sz="2800" dirty="0">
                <a:latin typeface="Arial" panose="020B0604020202020204" pitchFamily="34" charset="0"/>
              </a:rPr>
              <a:t>Pracuj bezpiecznie i zdrowo  </a:t>
            </a:r>
            <a:r>
              <a:rPr lang="pl-PL" sz="2800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/>
              <a:t>  </a:t>
            </a:r>
            <a:r>
              <a:rPr lang="pl-PL" sz="2800" b="0" dirty="0">
                <a:latin typeface="Arial" panose="020B0604020202020204" pitchFamily="34" charset="0"/>
              </a:rPr>
              <a:t>Szkodliwy hałas</a:t>
            </a:r>
            <a:endParaRPr lang="pl-P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63DC243F-3255-8A1B-4F7B-B3418E31355A}"/>
              </a:ext>
            </a:extLst>
          </p:cNvPr>
          <p:cNvSpPr txBox="1">
            <a:spLocks/>
          </p:cNvSpPr>
          <p:nvPr/>
        </p:nvSpPr>
        <p:spPr>
          <a:xfrm>
            <a:off x="848139" y="1569085"/>
            <a:ext cx="475857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ts val="2080"/>
              </a:lnSpc>
            </a:pPr>
            <a:r>
              <a:rPr lang="pl-PL" sz="1900" dirty="0">
                <a:solidFill>
                  <a:schemeClr val="bg1"/>
                </a:solidFill>
                <a:latin typeface="Arial" panose="020B0604020202020204" pitchFamily="34" charset="0"/>
              </a:rPr>
              <a:t>Postępowanie w razie</a:t>
            </a:r>
            <a:br>
              <a:rPr lang="pl-PL" sz="19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pl-PL" sz="1900" dirty="0">
                <a:solidFill>
                  <a:schemeClr val="bg1"/>
                </a:solidFill>
                <a:latin typeface="Arial" panose="020B0604020202020204" pitchFamily="34" charset="0"/>
              </a:rPr>
              <a:t>szkodliwego hałasu</a:t>
            </a:r>
            <a:endParaRPr lang="pl-PL" sz="19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0D3FD116-D72B-882C-9489-9C5FFD5C0D48}"/>
              </a:ext>
            </a:extLst>
          </p:cNvPr>
          <p:cNvSpPr txBox="1">
            <a:spLocks/>
          </p:cNvSpPr>
          <p:nvPr/>
        </p:nvSpPr>
        <p:spPr>
          <a:xfrm>
            <a:off x="848139" y="3258100"/>
            <a:ext cx="11343861" cy="6628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457200" indent="-457200" algn="l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+mj-lt"/>
              <a:buAutoNum type="arabicPeriod" startAt="2"/>
              <a:defRPr/>
            </a:pPr>
            <a:r>
              <a:rPr lang="pl-PL" sz="2000" b="0" kern="0" dirty="0">
                <a:solidFill>
                  <a:schemeClr val="tx1"/>
                </a:solidFill>
                <a:latin typeface="Arial" panose="020B0604020202020204" pitchFamily="34" charset="0"/>
              </a:rPr>
              <a:t>Ograniczenie rozprzestrzeniania się hałasu. Rozważenie dodatkowego osłonięcia maszyny.</a:t>
            </a:r>
            <a:endParaRPr lang="pl-PL" sz="2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F6965D9D-922D-C736-FF09-0E31A3A9F843}"/>
              </a:ext>
            </a:extLst>
          </p:cNvPr>
          <p:cNvSpPr txBox="1">
            <a:spLocks/>
          </p:cNvSpPr>
          <p:nvPr/>
        </p:nvSpPr>
        <p:spPr>
          <a:xfrm>
            <a:off x="848139" y="3971988"/>
            <a:ext cx="9695783" cy="80913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457200" indent="-457200" algn="l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+mj-lt"/>
              <a:buAutoNum type="arabicPeriod" startAt="3"/>
              <a:defRPr/>
            </a:pPr>
            <a:r>
              <a:rPr lang="pl-PL" sz="2000" b="0" kern="0" dirty="0">
                <a:solidFill>
                  <a:schemeClr val="tx1"/>
                </a:solidFill>
                <a:latin typeface="Arial" panose="020B0604020202020204" pitchFamily="34" charset="0"/>
              </a:rPr>
              <a:t>Zapobieganie długotrwałemu narażeniu na szkodliwy hałas. Rozważenie rozwiązań, takich jak rotacja zadań lub stanowisk pracy.</a:t>
            </a:r>
            <a:endParaRPr lang="pl-PL" sz="2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91D4CF81-C7C7-BBD8-9770-3CF6D19DD025}"/>
              </a:ext>
            </a:extLst>
          </p:cNvPr>
          <p:cNvSpPr txBox="1">
            <a:spLocks/>
          </p:cNvSpPr>
          <p:nvPr/>
        </p:nvSpPr>
        <p:spPr>
          <a:xfrm>
            <a:off x="848139" y="4949263"/>
            <a:ext cx="9861314" cy="80913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457200" indent="-457200" algn="l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+mj-lt"/>
              <a:buAutoNum type="arabicPeriod" startAt="4"/>
              <a:defRPr/>
            </a:pPr>
            <a:r>
              <a:rPr lang="pl-PL" sz="2000" b="0" kern="0" dirty="0">
                <a:solidFill>
                  <a:schemeClr val="tx1"/>
                </a:solidFill>
                <a:latin typeface="Arial" panose="020B0604020202020204" pitchFamily="34" charset="0"/>
              </a:rPr>
              <a:t>Udostępnienie najodpowiedniejszych (i najwygodniejszych) środków ochrony słuchu. I stosowanie ich!</a:t>
            </a:r>
            <a:br>
              <a:rPr dirty="0"/>
            </a:br>
            <a:br>
              <a:rPr dirty="0"/>
            </a:br>
            <a:endParaRPr lang="pl-PL" sz="2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07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53195-B2C1-CF64-4783-A0AF79295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011BA-F3C2-3222-CB5B-8D6518760E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8140" y="5112329"/>
            <a:ext cx="2216930" cy="960857"/>
          </a:xfrm>
        </p:spPr>
        <p:txBody>
          <a:bodyPr>
            <a:noAutofit/>
          </a:bodyPr>
          <a:lstStyle/>
          <a:p>
            <a:pPr lv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pl-PL" kern="0" dirty="0">
                <a:solidFill>
                  <a:schemeClr val="tx1"/>
                </a:solidFill>
                <a:latin typeface="Arial" panose="020B0604020202020204" pitchFamily="34" charset="0"/>
              </a:rPr>
              <a:t>10 - 15</a:t>
            </a:r>
            <a:br>
              <a:rPr dirty="0"/>
            </a:br>
            <a:r>
              <a:rPr lang="pl-PL" sz="2000" kern="0" dirty="0">
                <a:solidFill>
                  <a:schemeClr val="tx1"/>
                </a:solidFill>
                <a:latin typeface="Arial" panose="020B0604020202020204" pitchFamily="34" charset="0"/>
              </a:rPr>
              <a:t>decybeli</a:t>
            </a:r>
            <a:endParaRPr lang="pl-PL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68AE9BD-6A67-7980-1AB1-9588334C04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2F5CE958-9E2A-6D25-992B-28AB33EAE03B}"/>
              </a:ext>
            </a:extLst>
          </p:cNvPr>
          <p:cNvSpPr txBox="1">
            <a:spLocks/>
          </p:cNvSpPr>
          <p:nvPr/>
        </p:nvSpPr>
        <p:spPr>
          <a:xfrm>
            <a:off x="0" y="428234"/>
            <a:ext cx="12191999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sz="2800" dirty="0">
                <a:latin typeface="Arial" panose="020B0604020202020204" pitchFamily="34" charset="0"/>
              </a:rPr>
              <a:t>Pracuj bezpiecznie i zdrowo  </a:t>
            </a:r>
            <a:r>
              <a:rPr lang="pl-PL" sz="2800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/>
              <a:t>  </a:t>
            </a:r>
            <a:r>
              <a:rPr lang="pl-PL" sz="2800" b="0" dirty="0">
                <a:latin typeface="Arial" panose="020B0604020202020204" pitchFamily="34" charset="0"/>
              </a:rPr>
              <a:t>Szkodliwy hałas</a:t>
            </a:r>
            <a:endParaRPr lang="pl-P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Afbeelding 10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B3DAE4D2-5DE6-8A0A-E342-A7F927F8BB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075" r="1" b="51404"/>
          <a:stretch>
            <a:fillRect/>
          </a:stretch>
        </p:blipFill>
        <p:spPr>
          <a:xfrm>
            <a:off x="0" y="1415509"/>
            <a:ext cx="3336066" cy="960857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A4B59E7F-34C2-6926-9778-9B301E62F40F}"/>
              </a:ext>
            </a:extLst>
          </p:cNvPr>
          <p:cNvSpPr txBox="1">
            <a:spLocks/>
          </p:cNvSpPr>
          <p:nvPr/>
        </p:nvSpPr>
        <p:spPr>
          <a:xfrm>
            <a:off x="848139" y="1668379"/>
            <a:ext cx="475857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/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</a:rPr>
              <a:t>Ochrona słuchu</a:t>
            </a:r>
            <a:endParaRPr lang="pl-PL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A23C03C6-8EBC-C979-4352-CF7E44AB5C6A}"/>
              </a:ext>
            </a:extLst>
          </p:cNvPr>
          <p:cNvSpPr txBox="1">
            <a:spLocks/>
          </p:cNvSpPr>
          <p:nvPr/>
        </p:nvSpPr>
        <p:spPr>
          <a:xfrm>
            <a:off x="3532818" y="5112329"/>
            <a:ext cx="2216930" cy="9608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pl-PL" kern="0" dirty="0">
                <a:solidFill>
                  <a:schemeClr val="tx1"/>
                </a:solidFill>
                <a:latin typeface="Arial" panose="020B0604020202020204" pitchFamily="34" charset="0"/>
              </a:rPr>
              <a:t>5 - 30</a:t>
            </a:r>
            <a:br>
              <a:rPr dirty="0"/>
            </a:br>
            <a:r>
              <a:rPr lang="pl-PL" sz="2000" kern="0" dirty="0">
                <a:solidFill>
                  <a:schemeClr val="tx1"/>
                </a:solidFill>
                <a:latin typeface="Arial" panose="020B0604020202020204" pitchFamily="34" charset="0"/>
              </a:rPr>
              <a:t>decybeli</a:t>
            </a:r>
            <a:endParaRPr lang="pl-PL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A00B30E3-1EBA-5BC0-7C4B-134ACD90C0C4}"/>
              </a:ext>
            </a:extLst>
          </p:cNvPr>
          <p:cNvSpPr txBox="1">
            <a:spLocks/>
          </p:cNvSpPr>
          <p:nvPr/>
        </p:nvSpPr>
        <p:spPr>
          <a:xfrm>
            <a:off x="6283333" y="5112329"/>
            <a:ext cx="2216930" cy="9608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pl-PL" kern="0" dirty="0">
                <a:solidFill>
                  <a:schemeClr val="tx1"/>
                </a:solidFill>
                <a:latin typeface="Arial" panose="020B0604020202020204" pitchFamily="34" charset="0"/>
              </a:rPr>
              <a:t>10 - 15</a:t>
            </a:r>
            <a:br>
              <a:rPr dirty="0"/>
            </a:br>
            <a:r>
              <a:rPr lang="pl-PL" sz="2000" kern="0" dirty="0">
                <a:solidFill>
                  <a:schemeClr val="tx1"/>
                </a:solidFill>
                <a:latin typeface="Arial" panose="020B0604020202020204" pitchFamily="34" charset="0"/>
              </a:rPr>
              <a:t>decybeli</a:t>
            </a:r>
            <a:endParaRPr lang="pl-PL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C55EA9C1-813C-882A-DAFB-E95C8B27D019}"/>
              </a:ext>
            </a:extLst>
          </p:cNvPr>
          <p:cNvSpPr txBox="1">
            <a:spLocks/>
          </p:cNvSpPr>
          <p:nvPr/>
        </p:nvSpPr>
        <p:spPr>
          <a:xfrm>
            <a:off x="8982642" y="5112329"/>
            <a:ext cx="2216930" cy="9608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pl-PL" kern="0" dirty="0">
                <a:solidFill>
                  <a:schemeClr val="tx1"/>
                </a:solidFill>
                <a:latin typeface="Arial" panose="020B0604020202020204" pitchFamily="34" charset="0"/>
              </a:rPr>
              <a:t>5 - 30</a:t>
            </a:r>
            <a:br>
              <a:rPr dirty="0"/>
            </a:br>
            <a:r>
              <a:rPr lang="pl-PL" sz="2000" kern="0" dirty="0">
                <a:solidFill>
                  <a:schemeClr val="tx1"/>
                </a:solidFill>
                <a:latin typeface="Arial" panose="020B0604020202020204" pitchFamily="34" charset="0"/>
              </a:rPr>
              <a:t>decybeli</a:t>
            </a:r>
            <a:endParaRPr lang="pl-PL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5" descr="129528">
            <a:extLst>
              <a:ext uri="{FF2B5EF4-FFF2-40B4-BE49-F238E27FC236}">
                <a16:creationId xmlns:a16="http://schemas.microsoft.com/office/drawing/2014/main" id="{11B8A394-C3AA-5C38-53C6-4757653A4D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9" r="19982"/>
          <a:stretch/>
        </p:blipFill>
        <p:spPr bwMode="auto">
          <a:xfrm>
            <a:off x="3737597" y="2243861"/>
            <a:ext cx="2012151" cy="267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oorplugs">
            <a:extLst>
              <a:ext uri="{FF2B5EF4-FFF2-40B4-BE49-F238E27FC236}">
                <a16:creationId xmlns:a16="http://schemas.microsoft.com/office/drawing/2014/main" id="{C4094D43-B466-48DB-124F-9A44A24E2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53" y="2657747"/>
            <a:ext cx="2659313" cy="216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9" descr="art_large_4011">
            <a:extLst>
              <a:ext uri="{FF2B5EF4-FFF2-40B4-BE49-F238E27FC236}">
                <a16:creationId xmlns:a16="http://schemas.microsoft.com/office/drawing/2014/main" id="{5BF2D73C-3EE7-D841-6F1D-8473CF6FE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437" y="2768482"/>
            <a:ext cx="1933619" cy="1994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Otoplastieken">
            <a:extLst>
              <a:ext uri="{FF2B5EF4-FFF2-40B4-BE49-F238E27FC236}">
                <a16:creationId xmlns:a16="http://schemas.microsoft.com/office/drawing/2014/main" id="{47AAA17D-F17A-7BD5-36C2-D34466D1D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1402" y="3217743"/>
            <a:ext cx="2553845" cy="1220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760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C69C74-2014-9B0B-DFAA-F2C75649A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93D06F95-A466-A0D3-9EC8-5B048B6F6A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3843" r="1" b="51404"/>
          <a:stretch>
            <a:fillRect/>
          </a:stretch>
        </p:blipFill>
        <p:spPr>
          <a:xfrm>
            <a:off x="0" y="1415509"/>
            <a:ext cx="2810084" cy="960857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F2C026AE-72BE-A006-0977-06D3AF9F35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4C6C94C3-2BB3-D5F4-2CD8-CB149F1E16CC}"/>
              </a:ext>
            </a:extLst>
          </p:cNvPr>
          <p:cNvSpPr txBox="1">
            <a:spLocks/>
          </p:cNvSpPr>
          <p:nvPr/>
        </p:nvSpPr>
        <p:spPr>
          <a:xfrm>
            <a:off x="0" y="428234"/>
            <a:ext cx="12191999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sz="2800" dirty="0">
                <a:latin typeface="Arial" panose="020B0604020202020204" pitchFamily="34" charset="0"/>
              </a:rPr>
              <a:t>Pracuj bezpiecznie i zdrowo  </a:t>
            </a:r>
            <a:r>
              <a:rPr lang="pl-PL" sz="2800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/>
              <a:t>  </a:t>
            </a:r>
            <a:r>
              <a:rPr lang="pl-PL" sz="2800" b="0" dirty="0">
                <a:latin typeface="Arial" panose="020B0604020202020204" pitchFamily="34" charset="0"/>
              </a:rPr>
              <a:t>Szkodliwy hałas</a:t>
            </a:r>
            <a:endParaRPr lang="pl-P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92F4840F-3397-8FD9-31D6-514BDEBD161D}"/>
              </a:ext>
            </a:extLst>
          </p:cNvPr>
          <p:cNvSpPr txBox="1">
            <a:spLocks/>
          </p:cNvSpPr>
          <p:nvPr/>
        </p:nvSpPr>
        <p:spPr>
          <a:xfrm>
            <a:off x="848139" y="1668379"/>
            <a:ext cx="475857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/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</a:rPr>
              <a:t>Stwierdzenie</a:t>
            </a:r>
            <a:endParaRPr lang="pl-PL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53199ADB-C3FB-3051-F203-33D153B63693}"/>
              </a:ext>
            </a:extLst>
          </p:cNvPr>
          <p:cNvSpPr txBox="1">
            <a:spLocks/>
          </p:cNvSpPr>
          <p:nvPr/>
        </p:nvSpPr>
        <p:spPr>
          <a:xfrm>
            <a:off x="0" y="2878051"/>
            <a:ext cx="12191999" cy="9608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>
              <a:buClr>
                <a:srgbClr val="E30613"/>
              </a:buClr>
            </a:pPr>
            <a:r>
              <a:rPr lang="pl-PL" dirty="0">
                <a:solidFill>
                  <a:schemeClr val="tx1"/>
                </a:solidFill>
                <a:latin typeface="Arial" panose="020B0604020202020204" pitchFamily="34" charset="0"/>
              </a:rPr>
              <a:t>Czy „noise</a:t>
            </a:r>
            <a:r>
              <a:rPr lang="pl-PL"/>
              <a:t> </a:t>
            </a:r>
            <a:r>
              <a:rPr lang="pl-PL" dirty="0">
                <a:solidFill>
                  <a:schemeClr val="tx1"/>
                </a:solidFill>
                <a:latin typeface="Arial" panose="020B0604020202020204" pitchFamily="34" charset="0"/>
              </a:rPr>
              <a:t>cancelling” to również ochrona słuchu?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B194846C-459E-BA20-423A-DCE48B6A807E}"/>
              </a:ext>
            </a:extLst>
          </p:cNvPr>
          <p:cNvSpPr txBox="1">
            <a:spLocks/>
          </p:cNvSpPr>
          <p:nvPr/>
        </p:nvSpPr>
        <p:spPr>
          <a:xfrm>
            <a:off x="5411836" y="4114551"/>
            <a:ext cx="3595806" cy="4198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457200" indent="-457200" algn="l"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Tak</a:t>
            </a: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815C66C8-DD6E-4F72-8A40-602BF5810117}"/>
              </a:ext>
            </a:extLst>
          </p:cNvPr>
          <p:cNvSpPr txBox="1">
            <a:spLocks/>
          </p:cNvSpPr>
          <p:nvPr/>
        </p:nvSpPr>
        <p:spPr>
          <a:xfrm>
            <a:off x="5401248" y="4576963"/>
            <a:ext cx="3606394" cy="76472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457200" indent="-457200" algn="l"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Nie</a:t>
            </a:r>
          </a:p>
        </p:txBody>
      </p:sp>
    </p:spTree>
    <p:extLst>
      <p:ext uri="{BB962C8B-B14F-4D97-AF65-F5344CB8AC3E}">
        <p14:creationId xmlns:p14="http://schemas.microsoft.com/office/powerpoint/2010/main" val="12962563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C891C-0E22-F977-2E36-BE757FB1F9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2CFD311E-8793-A40C-A9BA-DE02EE397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193460C5-21BB-1133-3E73-690BCE2A40BF}"/>
              </a:ext>
            </a:extLst>
          </p:cNvPr>
          <p:cNvSpPr txBox="1">
            <a:spLocks/>
          </p:cNvSpPr>
          <p:nvPr/>
        </p:nvSpPr>
        <p:spPr>
          <a:xfrm>
            <a:off x="0" y="428234"/>
            <a:ext cx="12191999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sz="2800" dirty="0">
                <a:latin typeface="Arial" panose="020B0604020202020204" pitchFamily="34" charset="0"/>
              </a:rPr>
              <a:t>Pracuj bezpiecznie i zdrowo  </a:t>
            </a:r>
            <a:r>
              <a:rPr lang="pl-PL" sz="2800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/>
              <a:t>  </a:t>
            </a:r>
            <a:r>
              <a:rPr lang="pl-PL" sz="2800" b="0" dirty="0">
                <a:latin typeface="Arial" panose="020B0604020202020204" pitchFamily="34" charset="0"/>
              </a:rPr>
              <a:t>Szkodliwy hałas</a:t>
            </a:r>
            <a:endParaRPr lang="pl-P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Afbeelding 10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ED0A383A-7C98-0260-A062-B80D2B9131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6040" b="51404"/>
          <a:stretch/>
        </p:blipFill>
        <p:spPr>
          <a:xfrm>
            <a:off x="0" y="1415509"/>
            <a:ext cx="3416534" cy="960857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83D1190F-189F-1BF7-DA06-BBED41F6D0E6}"/>
              </a:ext>
            </a:extLst>
          </p:cNvPr>
          <p:cNvSpPr txBox="1">
            <a:spLocks/>
          </p:cNvSpPr>
          <p:nvPr/>
        </p:nvSpPr>
        <p:spPr>
          <a:xfrm>
            <a:off x="848139" y="1565899"/>
            <a:ext cx="475857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/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</a:rPr>
              <a:t>Noise</a:t>
            </a:r>
            <a:r>
              <a:rPr lang="pl-PL" dirty="0"/>
              <a:t> </a:t>
            </a: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</a:rPr>
              <a:t>cancelling</a:t>
            </a:r>
            <a:endParaRPr lang="pl-PL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BD29FDAE-EF05-6D0B-A34B-462A785EAB9A}"/>
              </a:ext>
            </a:extLst>
          </p:cNvPr>
          <p:cNvSpPr txBox="1">
            <a:spLocks/>
          </p:cNvSpPr>
          <p:nvPr/>
        </p:nvSpPr>
        <p:spPr>
          <a:xfrm>
            <a:off x="848139" y="2787091"/>
            <a:ext cx="9810107" cy="80022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Ochrona słuchu musi spełniać normę EN352. Słuchawki douszne podłączone do Twojego telefonu nie spełniają tej normy.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CCB65FA-D2EF-242F-37F4-321353D8AB9B}"/>
              </a:ext>
            </a:extLst>
          </p:cNvPr>
          <p:cNvSpPr txBox="1">
            <a:spLocks/>
          </p:cNvSpPr>
          <p:nvPr/>
        </p:nvSpPr>
        <p:spPr>
          <a:xfrm>
            <a:off x="848139" y="3747610"/>
            <a:ext cx="9810107" cy="13665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Dodatkowe ryzyko: słuchawki douszne utrudniają komunikację i ostrzeganie</a:t>
            </a:r>
            <a:b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w nagłych wypadkach, ponieważ odfiltrowują dźwięki z otoczenia.</a:t>
            </a:r>
          </a:p>
        </p:txBody>
      </p:sp>
    </p:spTree>
    <p:extLst>
      <p:ext uri="{BB962C8B-B14F-4D97-AF65-F5344CB8AC3E}">
        <p14:creationId xmlns:p14="http://schemas.microsoft.com/office/powerpoint/2010/main" val="67774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64FB19B8-7700-E1B5-8D14-978A76C07DAE}"/>
              </a:ext>
            </a:extLst>
          </p:cNvPr>
          <p:cNvSpPr/>
          <p:nvPr/>
        </p:nvSpPr>
        <p:spPr>
          <a:xfrm>
            <a:off x="6803665" y="1781006"/>
            <a:ext cx="4540195" cy="39102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98208728-03D3-BDB9-B17C-77F739714D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9200" b="51404"/>
          <a:stretch>
            <a:fillRect/>
          </a:stretch>
        </p:blipFill>
        <p:spPr>
          <a:xfrm>
            <a:off x="1" y="1444623"/>
            <a:ext cx="2540016" cy="96085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354211E-D0BB-DA43-90EC-ADA3CF04A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8139" y="1712623"/>
            <a:ext cx="4758577" cy="649705"/>
          </a:xfrm>
        </p:spPr>
        <p:txBody>
          <a:bodyPr>
            <a:normAutofit/>
          </a:bodyPr>
          <a:lstStyle/>
          <a:p>
            <a:pPr algn="l"/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</a:rPr>
              <a:t>Spis treści</a:t>
            </a:r>
            <a:endParaRPr lang="pl-PL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D83F33D-4636-13C8-D549-A256858C25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0C6B79CA-06D8-F486-ED01-3CD3B79C328F}"/>
              </a:ext>
            </a:extLst>
          </p:cNvPr>
          <p:cNvSpPr txBox="1">
            <a:spLocks/>
          </p:cNvSpPr>
          <p:nvPr/>
        </p:nvSpPr>
        <p:spPr>
          <a:xfrm>
            <a:off x="0" y="428234"/>
            <a:ext cx="12191999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sz="2800" dirty="0">
                <a:latin typeface="Arial" panose="020B0604020202020204" pitchFamily="34" charset="0"/>
              </a:rPr>
              <a:t>Pracuj bezpiecznie i zdrowo  </a:t>
            </a:r>
            <a:r>
              <a:rPr lang="pl-PL" sz="2800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/>
              <a:t>  </a:t>
            </a:r>
            <a:r>
              <a:rPr lang="pl-PL" sz="2800" b="0" dirty="0">
                <a:latin typeface="Arial" panose="020B0604020202020204" pitchFamily="34" charset="0"/>
              </a:rPr>
              <a:t>Szkodliwy hałas</a:t>
            </a:r>
            <a:endParaRPr lang="pl-P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04E28E98-8F2D-645E-28AB-477EB31C56C7}"/>
              </a:ext>
            </a:extLst>
          </p:cNvPr>
          <p:cNvSpPr txBox="1">
            <a:spLocks/>
          </p:cNvSpPr>
          <p:nvPr/>
        </p:nvSpPr>
        <p:spPr>
          <a:xfrm>
            <a:off x="848139" y="2578640"/>
            <a:ext cx="475857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Czym jest szkodliwy hałas?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F31896CB-0AD2-E316-1E4E-31F9A11D62DC}"/>
              </a:ext>
            </a:extLst>
          </p:cNvPr>
          <p:cNvSpPr txBox="1">
            <a:spLocks/>
          </p:cNvSpPr>
          <p:nvPr/>
        </p:nvSpPr>
        <p:spPr>
          <a:xfrm>
            <a:off x="848139" y="3126098"/>
            <a:ext cx="552057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Jakie są zagrożenia dla zdrowia?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35A1C747-42BC-5987-88E4-417EA0055C7A}"/>
              </a:ext>
            </a:extLst>
          </p:cNvPr>
          <p:cNvSpPr txBox="1">
            <a:spLocks/>
          </p:cNvSpPr>
          <p:nvPr/>
        </p:nvSpPr>
        <p:spPr>
          <a:xfrm>
            <a:off x="848140" y="3654560"/>
            <a:ext cx="5699244" cy="68073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Co mówi o tym holenderska ustawa</a:t>
            </a:r>
            <a:b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o warunkach pracy (Arbowet)?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0F27419-2916-DAC3-F86E-0836EEAE33BE}"/>
              </a:ext>
            </a:extLst>
          </p:cNvPr>
          <p:cNvSpPr txBox="1">
            <a:spLocks/>
          </p:cNvSpPr>
          <p:nvPr/>
        </p:nvSpPr>
        <p:spPr>
          <a:xfrm>
            <a:off x="848139" y="4381209"/>
            <a:ext cx="552057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Jak radzić sobie ze szkodliwym hałasem?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F0E27F5F-EC26-567E-7A62-A136B739650D}"/>
              </a:ext>
            </a:extLst>
          </p:cNvPr>
          <p:cNvSpPr txBox="1">
            <a:spLocks/>
          </p:cNvSpPr>
          <p:nvPr/>
        </p:nvSpPr>
        <p:spPr>
          <a:xfrm>
            <a:off x="848139" y="4761318"/>
            <a:ext cx="552057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Jak to wygląda u nas?</a:t>
            </a:r>
          </a:p>
        </p:txBody>
      </p:sp>
    </p:spTree>
    <p:extLst>
      <p:ext uri="{BB962C8B-B14F-4D97-AF65-F5344CB8AC3E}">
        <p14:creationId xmlns:p14="http://schemas.microsoft.com/office/powerpoint/2010/main" val="25150564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487A4-D5C6-A98D-5B91-8AEE63578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860CAAC6-984B-437E-17F2-E2AFEFDD73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DE376969-65B6-F3C4-2948-DEE543E675FB}"/>
              </a:ext>
            </a:extLst>
          </p:cNvPr>
          <p:cNvSpPr txBox="1">
            <a:spLocks/>
          </p:cNvSpPr>
          <p:nvPr/>
        </p:nvSpPr>
        <p:spPr>
          <a:xfrm>
            <a:off x="0" y="428234"/>
            <a:ext cx="12191999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sz="2800" dirty="0">
                <a:latin typeface="Arial" panose="020B0604020202020204" pitchFamily="34" charset="0"/>
              </a:rPr>
              <a:t>Pracuj bezpiecznie i zdrowo  </a:t>
            </a:r>
            <a:r>
              <a:rPr lang="pl-PL" sz="2800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/>
              <a:t>  </a:t>
            </a:r>
            <a:r>
              <a:rPr lang="pl-PL" sz="2800" b="0" dirty="0">
                <a:latin typeface="Arial" panose="020B0604020202020204" pitchFamily="34" charset="0"/>
              </a:rPr>
              <a:t>Szkodliwy hałas</a:t>
            </a:r>
            <a:endParaRPr lang="pl-P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Afbeelding 10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5A9BE0FB-90FB-CC64-6250-5ACBC0D333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452" b="51404"/>
          <a:stretch/>
        </p:blipFill>
        <p:spPr>
          <a:xfrm>
            <a:off x="0" y="1415509"/>
            <a:ext cx="3928598" cy="960857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549AED4A-E4F1-1618-FCE4-47BC19294BE7}"/>
              </a:ext>
            </a:extLst>
          </p:cNvPr>
          <p:cNvSpPr txBox="1">
            <a:spLocks/>
          </p:cNvSpPr>
          <p:nvPr/>
        </p:nvSpPr>
        <p:spPr>
          <a:xfrm>
            <a:off x="848139" y="1668379"/>
            <a:ext cx="475857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/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</a:rPr>
              <a:t>Jak to wygląda u nas?</a:t>
            </a:r>
            <a:endParaRPr lang="pl-PL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464DB4B6-5A9B-ED5D-02AB-BDC0AA0CABB2}"/>
              </a:ext>
            </a:extLst>
          </p:cNvPr>
          <p:cNvSpPr txBox="1">
            <a:spLocks/>
          </p:cNvSpPr>
          <p:nvPr/>
        </p:nvSpPr>
        <p:spPr>
          <a:xfrm>
            <a:off x="848139" y="2787091"/>
            <a:ext cx="9810107" cy="80022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Czy są miejsca, w których </a:t>
            </a:r>
            <a:r>
              <a:rPr lang="pl-PL" sz="2000" b="0" i="1" dirty="0">
                <a:solidFill>
                  <a:schemeClr val="tx1"/>
                </a:solidFill>
                <a:latin typeface="Arial" panose="020B0604020202020204" pitchFamily="34" charset="0"/>
              </a:rPr>
              <a:t>często lub zawsze 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nie da się porozumieć z odległości jednego metra, mówiąc normalnym głosem, czyli bez jego podnoszenia?</a:t>
            </a:r>
            <a:endParaRPr lang="pl-PL" sz="1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20A4D7F3-AAD7-5FE4-4D18-67558F54DE14}"/>
              </a:ext>
            </a:extLst>
          </p:cNvPr>
          <p:cNvSpPr txBox="1">
            <a:spLocks/>
          </p:cNvSpPr>
          <p:nvPr/>
        </p:nvSpPr>
        <p:spPr>
          <a:xfrm>
            <a:off x="848139" y="3781958"/>
            <a:ext cx="9810107" cy="80022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Czy są miejsca, w których </a:t>
            </a:r>
            <a:r>
              <a:rPr lang="pl-PL" sz="2000" b="0" i="1" dirty="0">
                <a:solidFill>
                  <a:schemeClr val="tx1"/>
                </a:solidFill>
                <a:latin typeface="Arial" panose="020B0604020202020204" pitchFamily="34" charset="0"/>
              </a:rPr>
              <a:t>czasami 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jest bardzo głośno, co uniemożliwia porozumiewanie się z odległości jednego metra, mówiąc normalnym głosem?</a:t>
            </a:r>
            <a:endParaRPr lang="pl-PL" sz="1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907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9B333-F4E7-5DAB-934D-45F702C58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F4398288-3CE1-474C-5C24-0D7C10477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30AEE71B-2D4B-A7E5-BB13-A2225A7B2E82}"/>
              </a:ext>
            </a:extLst>
          </p:cNvPr>
          <p:cNvSpPr txBox="1">
            <a:spLocks/>
          </p:cNvSpPr>
          <p:nvPr/>
        </p:nvSpPr>
        <p:spPr>
          <a:xfrm>
            <a:off x="0" y="428234"/>
            <a:ext cx="12191999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sz="2800" dirty="0">
                <a:latin typeface="Arial" panose="020B0604020202020204" pitchFamily="34" charset="0"/>
              </a:rPr>
              <a:t>Pracuj bezpiecznie i zdrowo  </a:t>
            </a:r>
            <a:r>
              <a:rPr lang="pl-PL" sz="2800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/>
              <a:t>  </a:t>
            </a:r>
            <a:r>
              <a:rPr lang="pl-PL" sz="2800" b="0" dirty="0">
                <a:latin typeface="Arial" panose="020B0604020202020204" pitchFamily="34" charset="0"/>
              </a:rPr>
              <a:t>Szkodliwy hałas</a:t>
            </a:r>
            <a:endParaRPr lang="pl-P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Afbeelding 10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A1B57236-C298-B9B5-567C-D5963D6D7A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452" b="51404"/>
          <a:stretch/>
        </p:blipFill>
        <p:spPr>
          <a:xfrm>
            <a:off x="0" y="1415509"/>
            <a:ext cx="3928598" cy="960857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8DAF0516-1874-DE0F-F3CA-6B0DBF4F050C}"/>
              </a:ext>
            </a:extLst>
          </p:cNvPr>
          <p:cNvSpPr txBox="1">
            <a:spLocks/>
          </p:cNvSpPr>
          <p:nvPr/>
        </p:nvSpPr>
        <p:spPr>
          <a:xfrm>
            <a:off x="848139" y="1668379"/>
            <a:ext cx="475857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/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</a:rPr>
              <a:t>Jak to wygląda u nas?</a:t>
            </a:r>
            <a:endParaRPr lang="pl-PL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153F2DE4-F88F-F246-BC53-21990AC3F526}"/>
              </a:ext>
            </a:extLst>
          </p:cNvPr>
          <p:cNvSpPr txBox="1">
            <a:spLocks/>
          </p:cNvSpPr>
          <p:nvPr/>
        </p:nvSpPr>
        <p:spPr>
          <a:xfrm>
            <a:off x="848139" y="2787091"/>
            <a:ext cx="9810107" cy="80022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Jakie środki można podjąć w tej firmie, aby ograniczyć (szkodliwy) hałas?</a:t>
            </a:r>
          </a:p>
        </p:txBody>
      </p:sp>
    </p:spTree>
    <p:extLst>
      <p:ext uri="{BB962C8B-B14F-4D97-AF65-F5344CB8AC3E}">
        <p14:creationId xmlns:p14="http://schemas.microsoft.com/office/powerpoint/2010/main" val="371697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24243-B8A3-777F-5A05-94FEF45864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90735409-CB5C-A2E5-2FB8-8CF59D8EB8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EC48C08E-7B41-1B51-1986-1E5AF5232330}"/>
              </a:ext>
            </a:extLst>
          </p:cNvPr>
          <p:cNvSpPr txBox="1">
            <a:spLocks/>
          </p:cNvSpPr>
          <p:nvPr/>
        </p:nvSpPr>
        <p:spPr>
          <a:xfrm>
            <a:off x="3716711" y="344328"/>
            <a:ext cx="475857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sz="2000" dirty="0">
                <a:solidFill>
                  <a:schemeClr val="tx1"/>
                </a:solidFill>
                <a:latin typeface="Arial" panose="020B0604020202020204" pitchFamily="34" charset="0"/>
              </a:rPr>
              <a:t>Na koniec</a:t>
            </a:r>
            <a:endParaRPr lang="pl-P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maak het niet erger.wmv" descr="/Volumes/FREECOM HDD/5xBETER/Geluid/Toolbox geluid/NAPO filmpjes geluid/maak het niet erger.wmv">
            <a:hlinkClick r:id="" action="ppaction://media"/>
            <a:extLst>
              <a:ext uri="{FF2B5EF4-FFF2-40B4-BE49-F238E27FC236}">
                <a16:creationId xmlns:a16="http://schemas.microsoft.com/office/drawing/2014/main" id="{F529DAB9-59AD-E9F8-5DCE-F430EB810EA5}"/>
              </a:ext>
            </a:extLst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046" y="793231"/>
            <a:ext cx="7029907" cy="52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563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BA901D-2BEA-7EBD-611D-FE1752407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43E4F12A-50F1-E22C-304D-9CF4E592A3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1756" r="1" b="51404"/>
          <a:stretch>
            <a:fillRect/>
          </a:stretch>
        </p:blipFill>
        <p:spPr>
          <a:xfrm>
            <a:off x="-1" y="1415509"/>
            <a:ext cx="2195089" cy="960857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ACFCCA86-92FF-10FD-788A-57B80A2F1B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1F4D4012-E350-A097-0826-9B1E72CC1FC2}"/>
              </a:ext>
            </a:extLst>
          </p:cNvPr>
          <p:cNvSpPr txBox="1">
            <a:spLocks/>
          </p:cNvSpPr>
          <p:nvPr/>
        </p:nvSpPr>
        <p:spPr>
          <a:xfrm>
            <a:off x="0" y="428234"/>
            <a:ext cx="12191999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sz="2800" dirty="0">
                <a:latin typeface="Arial" panose="020B0604020202020204" pitchFamily="34" charset="0"/>
              </a:rPr>
              <a:t>Pracuj bezpiecznie i zdrowo  </a:t>
            </a:r>
            <a:r>
              <a:rPr lang="pl-PL" sz="2800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/>
              <a:t>  </a:t>
            </a:r>
            <a:r>
              <a:rPr lang="pl-PL" sz="2800" b="0" dirty="0">
                <a:latin typeface="Arial" panose="020B0604020202020204" pitchFamily="34" charset="0"/>
              </a:rPr>
              <a:t>Szkodliwy hałas</a:t>
            </a:r>
            <a:endParaRPr lang="pl-P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D4203D9F-9571-494D-50AB-CBF40CF30F00}"/>
              </a:ext>
            </a:extLst>
          </p:cNvPr>
          <p:cNvSpPr txBox="1">
            <a:spLocks/>
          </p:cNvSpPr>
          <p:nvPr/>
        </p:nvSpPr>
        <p:spPr>
          <a:xfrm>
            <a:off x="848139" y="1668379"/>
            <a:ext cx="475857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/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</a:rPr>
              <a:t>A więc:</a:t>
            </a:r>
            <a:endParaRPr lang="pl-PL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1C9A88D5-5C20-DB1B-704D-7D22F9DC21AA}"/>
              </a:ext>
            </a:extLst>
          </p:cNvPr>
          <p:cNvSpPr txBox="1">
            <a:spLocks/>
          </p:cNvSpPr>
          <p:nvPr/>
        </p:nvSpPr>
        <p:spPr>
          <a:xfrm>
            <a:off x="848139" y="2787091"/>
            <a:ext cx="981010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pl-PL" sz="2000" dirty="0">
                <a:solidFill>
                  <a:schemeClr val="tx1"/>
                </a:solidFill>
                <a:latin typeface="Arial" panose="020B0604020202020204" pitchFamily="34" charset="0"/>
              </a:rPr>
              <a:t>Stosuj środki ochrony słuchu!</a:t>
            </a:r>
            <a:endParaRPr lang="pl-P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4DDB75A-64E4-5408-69B2-A55BC501622F}"/>
              </a:ext>
            </a:extLst>
          </p:cNvPr>
          <p:cNvSpPr txBox="1">
            <a:spLocks/>
          </p:cNvSpPr>
          <p:nvPr/>
        </p:nvSpPr>
        <p:spPr>
          <a:xfrm>
            <a:off x="848139" y="3379622"/>
            <a:ext cx="9810107" cy="225308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Może to zapobiec uszkodzeniom.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05255B-738A-5F39-0624-2C5B4C873E35}"/>
              </a:ext>
            </a:extLst>
          </p:cNvPr>
          <p:cNvSpPr txBox="1">
            <a:spLocks/>
          </p:cNvSpPr>
          <p:nvPr/>
        </p:nvSpPr>
        <p:spPr>
          <a:xfrm>
            <a:off x="848139" y="3994099"/>
            <a:ext cx="8643819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Może to również zapobiec pogorszeniu się lub opóźnieniu uszkodzenia (jeśli już do niego doszło).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9EE81453-F83D-8E06-F12B-91C93AFA4C20}"/>
              </a:ext>
            </a:extLst>
          </p:cNvPr>
          <p:cNvSpPr txBox="1">
            <a:spLocks/>
          </p:cNvSpPr>
          <p:nvPr/>
        </p:nvSpPr>
        <p:spPr>
          <a:xfrm>
            <a:off x="848139" y="4835058"/>
            <a:ext cx="10495722" cy="57373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Jeśli masz pomysły na zmniejszenie szkodliwego hałasu, omów je ze swoim przełożonym.</a:t>
            </a:r>
          </a:p>
          <a:p>
            <a:pPr algn="l">
              <a:lnSpc>
                <a:spcPct val="100000"/>
              </a:lnSpc>
            </a:pPr>
            <a:endParaRPr lang="pl-P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9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547736-155C-7CEE-F470-3AEF91EC0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zwart-wit&#10;&#10;Beschrijving automatisch gegenereerd met lage betrouwbaarheid">
            <a:extLst>
              <a:ext uri="{FF2B5EF4-FFF2-40B4-BE49-F238E27FC236}">
                <a16:creationId xmlns:a16="http://schemas.microsoft.com/office/drawing/2014/main" id="{6209F36E-6C43-5E4F-7C6A-1857F3CF3B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20" b="8431"/>
          <a:stretch/>
        </p:blipFill>
        <p:spPr>
          <a:xfrm>
            <a:off x="838200" y="1138990"/>
            <a:ext cx="10505661" cy="4990878"/>
          </a:xfrm>
          <a:prstGeom prst="rect">
            <a:avLst/>
          </a:prstGeom>
        </p:spPr>
      </p:pic>
      <p:sp>
        <p:nvSpPr>
          <p:cNvPr id="6" name="Ondertitel 2">
            <a:extLst>
              <a:ext uri="{FF2B5EF4-FFF2-40B4-BE49-F238E27FC236}">
                <a16:creationId xmlns:a16="http://schemas.microsoft.com/office/drawing/2014/main" id="{0E5BB89C-0580-5871-D2F8-B4C56456CEF8}"/>
              </a:ext>
            </a:extLst>
          </p:cNvPr>
          <p:cNvSpPr txBox="1">
            <a:spLocks/>
          </p:cNvSpPr>
          <p:nvPr/>
        </p:nvSpPr>
        <p:spPr>
          <a:xfrm>
            <a:off x="848139" y="6456947"/>
            <a:ext cx="8159503" cy="2887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3061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86CD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b="1" dirty="0">
                <a:solidFill>
                  <a:schemeClr val="bg1"/>
                </a:solidFill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info@5xbeter.nl</a:t>
            </a:r>
            <a:r>
              <a:rPr lang="pl-PL" b="1" dirty="0">
                <a:solidFill>
                  <a:schemeClr val="bg1"/>
                </a:solidFill>
                <a:latin typeface="Arial" panose="020B0604020202020204" pitchFamily="34" charset="0"/>
              </a:rPr>
              <a:t>   |   </a:t>
            </a:r>
            <a:r>
              <a:rPr lang="pl-PL" b="1" dirty="0">
                <a:solidFill>
                  <a:schemeClr val="bg1"/>
                </a:solidFill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www.5xbeter.nl</a:t>
            </a:r>
            <a:endParaRPr lang="pl-P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fbeelding 2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4FC31023-30A4-C5F0-C4CA-7B575F85BC4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3368" b="51404"/>
          <a:stretch>
            <a:fillRect/>
          </a:stretch>
        </p:blipFill>
        <p:spPr>
          <a:xfrm>
            <a:off x="-9939" y="1400379"/>
            <a:ext cx="2847203" cy="960857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B85874DE-444D-FE16-F32D-67262585BD22}"/>
              </a:ext>
            </a:extLst>
          </p:cNvPr>
          <p:cNvSpPr txBox="1">
            <a:spLocks/>
          </p:cNvSpPr>
          <p:nvPr/>
        </p:nvSpPr>
        <p:spPr>
          <a:xfrm>
            <a:off x="843169" y="1620116"/>
            <a:ext cx="6949109" cy="64970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sz="2800" dirty="0">
                <a:solidFill>
                  <a:schemeClr val="bg1"/>
                </a:solidFill>
                <a:latin typeface="Arial" panose="020B0604020202020204" pitchFamily="34" charset="0"/>
              </a:rPr>
              <a:t>Pytania?</a:t>
            </a:r>
            <a:endParaRPr lang="pl-PL" sz="28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2A12CDA-29C1-6802-D87A-02DCD5DF3A4C}"/>
              </a:ext>
            </a:extLst>
          </p:cNvPr>
          <p:cNvSpPr txBox="1">
            <a:spLocks/>
          </p:cNvSpPr>
          <p:nvPr/>
        </p:nvSpPr>
        <p:spPr>
          <a:xfrm>
            <a:off x="0" y="428234"/>
            <a:ext cx="12191999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sz="2800" dirty="0">
                <a:latin typeface="Arial" panose="020B0604020202020204" pitchFamily="34" charset="0"/>
              </a:rPr>
              <a:t>Pracuj bezpiecznie i zdrowo  </a:t>
            </a:r>
            <a:r>
              <a:rPr lang="pl-PL" sz="2800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/>
              <a:t>  </a:t>
            </a:r>
            <a:r>
              <a:rPr lang="pl-PL" sz="2800" b="0" dirty="0">
                <a:latin typeface="Arial" panose="020B0604020202020204" pitchFamily="34" charset="0"/>
              </a:rPr>
              <a:t>Szkodliwy hałas</a:t>
            </a:r>
            <a:endParaRPr lang="pl-P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3417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B6E6DB-BFFE-EF5E-6A21-4BD616761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1D7EE62F-2141-6D5E-47DB-BD476CFDC6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024" r="1" b="51404"/>
          <a:stretch>
            <a:fillRect/>
          </a:stretch>
        </p:blipFill>
        <p:spPr>
          <a:xfrm>
            <a:off x="0" y="1415509"/>
            <a:ext cx="5205326" cy="960857"/>
          </a:xfrm>
          <a:prstGeom prst="rect">
            <a:avLst/>
          </a:prstGeom>
        </p:spPr>
      </p:pic>
      <p:sp>
        <p:nvSpPr>
          <p:cNvPr id="6" name="Ondertitel 2">
            <a:extLst>
              <a:ext uri="{FF2B5EF4-FFF2-40B4-BE49-F238E27FC236}">
                <a16:creationId xmlns:a16="http://schemas.microsoft.com/office/drawing/2014/main" id="{82A39C81-B8B4-4FD9-8E88-C892411A55FA}"/>
              </a:ext>
            </a:extLst>
          </p:cNvPr>
          <p:cNvSpPr txBox="1">
            <a:spLocks/>
          </p:cNvSpPr>
          <p:nvPr/>
        </p:nvSpPr>
        <p:spPr>
          <a:xfrm>
            <a:off x="848139" y="6456947"/>
            <a:ext cx="8159503" cy="2887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3061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86CD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b="1" dirty="0">
                <a:solidFill>
                  <a:schemeClr val="bg1"/>
                </a:solidFill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info@5xbeter.nl</a:t>
            </a:r>
            <a:r>
              <a:rPr lang="pl-PL" b="1" dirty="0">
                <a:solidFill>
                  <a:schemeClr val="bg1"/>
                </a:solidFill>
                <a:latin typeface="Arial" panose="020B0604020202020204" pitchFamily="34" charset="0"/>
              </a:rPr>
              <a:t>   |   </a:t>
            </a:r>
            <a:r>
              <a:rPr lang="pl-PL" b="1" dirty="0">
                <a:solidFill>
                  <a:schemeClr val="bg1"/>
                </a:solidFill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www.5xbeter.nl</a:t>
            </a:r>
            <a:endParaRPr lang="pl-P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A8D58156-E9ED-0C3B-CF95-3179305E1409}"/>
              </a:ext>
            </a:extLst>
          </p:cNvPr>
          <p:cNvSpPr txBox="1">
            <a:spLocks/>
          </p:cNvSpPr>
          <p:nvPr/>
        </p:nvSpPr>
        <p:spPr>
          <a:xfrm>
            <a:off x="843169" y="1614164"/>
            <a:ext cx="6949109" cy="64970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sz="2800" dirty="0">
                <a:solidFill>
                  <a:schemeClr val="bg1"/>
                </a:solidFill>
                <a:latin typeface="Arial" panose="020B0604020202020204" pitchFamily="34" charset="0"/>
              </a:rPr>
              <a:t>Potrzebujesz pomocy?</a:t>
            </a:r>
            <a:endParaRPr lang="pl-PL" sz="28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0A38D03F-79AE-F8D5-5456-7A397A4FBEB1}"/>
              </a:ext>
            </a:extLst>
          </p:cNvPr>
          <p:cNvSpPr txBox="1">
            <a:spLocks/>
          </p:cNvSpPr>
          <p:nvPr/>
        </p:nvSpPr>
        <p:spPr>
          <a:xfrm>
            <a:off x="0" y="2667002"/>
            <a:ext cx="12191999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defTabSz="360000">
              <a:buClr>
                <a:srgbClr val="E30613"/>
              </a:buClr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Omów to ze swoim przełożonym lub skontaktuj się z pracownikiem ds. prewencji.</a:t>
            </a:r>
            <a:endParaRPr lang="pl-P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B0ED5A92-3D4D-6D11-2349-EC7B091C895D}"/>
              </a:ext>
            </a:extLst>
          </p:cNvPr>
          <p:cNvSpPr txBox="1">
            <a:spLocks/>
          </p:cNvSpPr>
          <p:nvPr/>
        </p:nvSpPr>
        <p:spPr>
          <a:xfrm>
            <a:off x="848138" y="3486115"/>
            <a:ext cx="10053099" cy="154706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defTabSz="360000">
              <a:lnSpc>
                <a:spcPct val="150000"/>
              </a:lnSpc>
              <a:buClr>
                <a:srgbClr val="E30613"/>
              </a:buClr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Skonsultuj się z trenerem z 5xbeter: </a:t>
            </a:r>
            <a:r>
              <a:rPr lang="pl-PL" sz="2000" u="sng" dirty="0">
                <a:solidFill>
                  <a:schemeClr val="tx1"/>
                </a:solidFill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www.5xbeter.nl</a:t>
            </a:r>
            <a:endParaRPr lang="pl-PL" sz="2000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360000">
              <a:lnSpc>
                <a:spcPct val="150000"/>
              </a:lnSpc>
              <a:buClr>
                <a:srgbClr val="E30613"/>
              </a:buClr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Lub zadzwoń na </a:t>
            </a:r>
            <a:r>
              <a:rPr lang="pl-PL" sz="2000" dirty="0">
                <a:solidFill>
                  <a:srgbClr val="E30613"/>
                </a:solidFill>
                <a:latin typeface="Arial" panose="020B0604020202020204" pitchFamily="34" charset="0"/>
              </a:rPr>
              <a:t>DARMOWĄ</a:t>
            </a:r>
            <a:r>
              <a:rPr lang="pl-PL" sz="2000" dirty="0">
                <a:solidFill>
                  <a:schemeClr val="tx1"/>
                </a:solidFill>
                <a:latin typeface="Arial" panose="020B0604020202020204" pitchFamily="34" charset="0"/>
              </a:rPr>
              <a:t> infolinię: 0800 – 55 55 005</a:t>
            </a:r>
            <a:endParaRPr lang="pl-PL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1C952D4-7F41-6EB3-3FA0-7DCB327FEC20}"/>
              </a:ext>
            </a:extLst>
          </p:cNvPr>
          <p:cNvSpPr txBox="1">
            <a:spLocks/>
          </p:cNvSpPr>
          <p:nvPr/>
        </p:nvSpPr>
        <p:spPr>
          <a:xfrm>
            <a:off x="0" y="428234"/>
            <a:ext cx="12191999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sz="2800" dirty="0">
                <a:latin typeface="Arial" panose="020B0604020202020204" pitchFamily="34" charset="0"/>
              </a:rPr>
              <a:t>Pracuj bezpiecznie i zdrowo  </a:t>
            </a:r>
            <a:r>
              <a:rPr lang="pl-PL" sz="2800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/>
              <a:t>  </a:t>
            </a:r>
            <a:r>
              <a:rPr lang="pl-PL" sz="2800" b="0" dirty="0">
                <a:latin typeface="Arial" panose="020B0604020202020204" pitchFamily="34" charset="0"/>
              </a:rPr>
              <a:t>Szkodliwy hałas</a:t>
            </a:r>
            <a:endParaRPr lang="pl-P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427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227564-1F85-0917-9DC9-1E1B94970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9245CB90-8EB5-4718-F7F1-A5EFB2ED39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marL="0" indent="0" algn="l" eaLnBrk="1" hangingPunct="1">
              <a:buFontTx/>
              <a:buNone/>
              <a:defRPr/>
            </a:pPr>
            <a:endParaRPr lang="nl-NL" altLang="nl-NL" sz="1400" dirty="0">
              <a:solidFill>
                <a:schemeClr val="bg1"/>
              </a:solidFill>
            </a:endParaRPr>
          </a:p>
        </p:txBody>
      </p:sp>
      <p:pic>
        <p:nvPicPr>
          <p:cNvPr id="12" name="Afbeelding 11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8F4CC597-5922-C51B-57A1-08FFADF2E7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1073" r="1" b="51404"/>
          <a:stretch>
            <a:fillRect/>
          </a:stretch>
        </p:blipFill>
        <p:spPr>
          <a:xfrm>
            <a:off x="-1" y="1407753"/>
            <a:ext cx="4579933" cy="960857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CC065348-8405-65CC-B29F-880D5904CD44}"/>
              </a:ext>
            </a:extLst>
          </p:cNvPr>
          <p:cNvSpPr txBox="1">
            <a:spLocks/>
          </p:cNvSpPr>
          <p:nvPr/>
        </p:nvSpPr>
        <p:spPr>
          <a:xfrm>
            <a:off x="848139" y="1668379"/>
            <a:ext cx="475857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/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</a:rPr>
              <a:t>Kiedy hałas jest szkodliwy?</a:t>
            </a:r>
            <a:endParaRPr lang="pl-PL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8AEDF9F1-A8CB-6A82-8E23-89CCC4F8EA06}"/>
              </a:ext>
            </a:extLst>
          </p:cNvPr>
          <p:cNvSpPr txBox="1">
            <a:spLocks/>
          </p:cNvSpPr>
          <p:nvPr/>
        </p:nvSpPr>
        <p:spPr>
          <a:xfrm>
            <a:off x="848139" y="3268561"/>
            <a:ext cx="6993755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2000" kern="100" dirty="0">
                <a:solidFill>
                  <a:schemeClr val="tx1"/>
                </a:solidFill>
                <a:latin typeface="Arial" panose="020B0604020202020204" pitchFamily="34" charset="0"/>
              </a:rPr>
              <a:t>Głośnością </a:t>
            </a:r>
            <a:r>
              <a:rPr lang="en-US" sz="2000" kern="100" dirty="0">
                <a:solidFill>
                  <a:schemeClr val="tx1"/>
                </a:solidFill>
                <a:latin typeface="Arial" panose="020B0604020202020204" pitchFamily="34" charset="0"/>
              </a:rPr>
              <a:t>	</a:t>
            </a:r>
            <a:r>
              <a:rPr lang="pl-PL" sz="2000" kern="100" dirty="0">
                <a:solidFill>
                  <a:schemeClr val="tx1"/>
                </a:solidFill>
                <a:latin typeface="Arial" panose="020B0604020202020204" pitchFamily="34" charset="0"/>
              </a:rPr>
              <a:t> 	 &gt; </a:t>
            </a:r>
            <a:r>
              <a:rPr lang="pl-PL" sz="2000" b="0" kern="100" dirty="0">
                <a:solidFill>
                  <a:schemeClr val="tx1"/>
                </a:solidFill>
                <a:latin typeface="Arial" panose="020B0604020202020204" pitchFamily="34" charset="0"/>
              </a:rPr>
              <a:t>liczbą decybeli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FC294845-7E48-3983-F5CD-F65B06264DC1}"/>
              </a:ext>
            </a:extLst>
          </p:cNvPr>
          <p:cNvSpPr txBox="1">
            <a:spLocks/>
          </p:cNvSpPr>
          <p:nvPr/>
        </p:nvSpPr>
        <p:spPr>
          <a:xfrm>
            <a:off x="848139" y="3813311"/>
            <a:ext cx="6350018" cy="5347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2000" kern="100" dirty="0">
                <a:solidFill>
                  <a:schemeClr val="tx1"/>
                </a:solidFill>
                <a:latin typeface="Arial" panose="020B0604020202020204" pitchFamily="34" charset="0"/>
              </a:rPr>
              <a:t>Czasem trwania</a:t>
            </a:r>
            <a:r>
              <a:rPr lang="en-US" sz="2000" kern="100" dirty="0">
                <a:solidFill>
                  <a:schemeClr val="tx1"/>
                </a:solidFill>
                <a:latin typeface="Arial" panose="020B0604020202020204" pitchFamily="34" charset="0"/>
              </a:rPr>
              <a:t>	</a:t>
            </a:r>
            <a:r>
              <a:rPr lang="pl-PL" sz="2000" kern="100" dirty="0">
                <a:solidFill>
                  <a:schemeClr val="tx1"/>
                </a:solidFill>
                <a:latin typeface="Arial" panose="020B0604020202020204" pitchFamily="34" charset="0"/>
              </a:rPr>
              <a:t> &gt; </a:t>
            </a:r>
            <a:r>
              <a:rPr lang="pl-PL" sz="2000" b="0" kern="100" dirty="0">
                <a:solidFill>
                  <a:schemeClr val="tx1"/>
                </a:solidFill>
                <a:latin typeface="Arial" panose="020B0604020202020204" pitchFamily="34" charset="0"/>
              </a:rPr>
              <a:t>jak długo słyszysz zbyt 			    głośny dźwięk 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8DAD2E25-9AE2-BBAF-DB73-EC0D23E95582}"/>
              </a:ext>
            </a:extLst>
          </p:cNvPr>
          <p:cNvSpPr txBox="1">
            <a:spLocks/>
          </p:cNvSpPr>
          <p:nvPr/>
        </p:nvSpPr>
        <p:spPr>
          <a:xfrm>
            <a:off x="0" y="428234"/>
            <a:ext cx="12191999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sz="2800" dirty="0">
                <a:latin typeface="Arial" panose="020B0604020202020204" pitchFamily="34" charset="0"/>
              </a:rPr>
              <a:t>Pracuj bezpiecznie i zdrowo  </a:t>
            </a:r>
            <a:r>
              <a:rPr lang="pl-PL" sz="2800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/>
              <a:t>  </a:t>
            </a:r>
            <a:r>
              <a:rPr lang="pl-PL" sz="2800" b="0" dirty="0">
                <a:latin typeface="Arial" panose="020B0604020202020204" pitchFamily="34" charset="0"/>
              </a:rPr>
              <a:t>Szkodliwy hałas</a:t>
            </a:r>
            <a:endParaRPr lang="pl-P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53F52B48-CFE4-67DA-AFC7-59EFBD1923B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577557" y="1226429"/>
            <a:ext cx="3099250" cy="4857599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75852800-E2AE-3750-103F-8402BAB6846B}"/>
              </a:ext>
            </a:extLst>
          </p:cNvPr>
          <p:cNvSpPr txBox="1">
            <a:spLocks/>
          </p:cNvSpPr>
          <p:nvPr/>
        </p:nvSpPr>
        <p:spPr>
          <a:xfrm>
            <a:off x="848139" y="2734548"/>
            <a:ext cx="6993755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ct val="100000"/>
              </a:lnSpc>
              <a:buClr>
                <a:srgbClr val="E30613"/>
              </a:buClr>
            </a:pPr>
            <a:r>
              <a:rPr lang="pl-PL" sz="2000" kern="100" dirty="0">
                <a:solidFill>
                  <a:schemeClr val="tx1"/>
                </a:solidFill>
                <a:latin typeface="Arial" panose="020B0604020202020204" pitchFamily="34" charset="0"/>
              </a:rPr>
              <a:t>Szkodliwy hałas zawsze ma związek z:</a:t>
            </a:r>
            <a:endParaRPr lang="pl-PL" sz="2000" b="0" kern="100" dirty="0">
              <a:solidFill>
                <a:schemeClr val="tx1"/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DCC075C4-A5C9-D9DD-B9D8-05C975A8343B}"/>
              </a:ext>
            </a:extLst>
          </p:cNvPr>
          <p:cNvSpPr txBox="1">
            <a:spLocks/>
          </p:cNvSpPr>
          <p:nvPr/>
        </p:nvSpPr>
        <p:spPr>
          <a:xfrm>
            <a:off x="848139" y="4610668"/>
            <a:ext cx="6350018" cy="5347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ct val="100000"/>
              </a:lnSpc>
              <a:buClr>
                <a:srgbClr val="E30613"/>
              </a:buClr>
            </a:pPr>
            <a:r>
              <a:rPr lang="pl-PL" sz="2000" kern="100" dirty="0">
                <a:solidFill>
                  <a:srgbClr val="E30613"/>
                </a:solidFill>
                <a:latin typeface="Arial" panose="020B0604020202020204" pitchFamily="34" charset="0"/>
              </a:rPr>
              <a:t>Granica zagrożenia</a:t>
            </a:r>
            <a:r>
              <a:rPr lang="en-US" sz="2000" kern="100" dirty="0">
                <a:solidFill>
                  <a:srgbClr val="E30613"/>
                </a:solidFill>
                <a:latin typeface="Arial" panose="020B0604020202020204" pitchFamily="34" charset="0"/>
              </a:rPr>
              <a:t>	</a:t>
            </a:r>
            <a:r>
              <a:rPr lang="pl-PL" sz="2000" kern="100" dirty="0">
                <a:solidFill>
                  <a:srgbClr val="E30613"/>
                </a:solidFill>
                <a:latin typeface="Arial" panose="020B0604020202020204" pitchFamily="34" charset="0"/>
              </a:rPr>
              <a:t>:  </a:t>
            </a:r>
            <a:r>
              <a:rPr lang="pl-PL" sz="2000" b="0" kern="100" dirty="0">
                <a:solidFill>
                  <a:schemeClr val="tx1"/>
                </a:solidFill>
                <a:latin typeface="Arial" panose="020B0604020202020204" pitchFamily="34" charset="0"/>
              </a:rPr>
              <a:t>80 dB(A), 8 godzin dziennie.</a:t>
            </a:r>
          </a:p>
        </p:txBody>
      </p:sp>
    </p:spTree>
    <p:extLst>
      <p:ext uri="{BB962C8B-B14F-4D97-AF65-F5344CB8AC3E}">
        <p14:creationId xmlns:p14="http://schemas.microsoft.com/office/powerpoint/2010/main" val="238986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4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DF333C-1031-6941-6814-7E5CAC289D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37C9B48B-FCFE-B898-1398-0ED4D035CA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marL="0" indent="0" algn="l" eaLnBrk="1" hangingPunct="1">
              <a:buFontTx/>
              <a:buNone/>
              <a:defRPr/>
            </a:pPr>
            <a:endParaRPr lang="nl-NL" altLang="nl-NL" sz="1400" dirty="0">
              <a:solidFill>
                <a:schemeClr val="bg1"/>
              </a:solidFill>
            </a:endParaRPr>
          </a:p>
        </p:txBody>
      </p:sp>
      <p:pic>
        <p:nvPicPr>
          <p:cNvPr id="12" name="Afbeelding 11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C770DF94-94E3-5BCC-E209-658CA0FEA8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475" b="51404"/>
          <a:stretch>
            <a:fillRect/>
          </a:stretch>
        </p:blipFill>
        <p:spPr>
          <a:xfrm>
            <a:off x="0" y="1407753"/>
            <a:ext cx="3227427" cy="960857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1CAD16A8-EF5A-405F-577B-A694352DFD2B}"/>
              </a:ext>
            </a:extLst>
          </p:cNvPr>
          <p:cNvSpPr txBox="1">
            <a:spLocks noChangeAspect="1"/>
          </p:cNvSpPr>
          <p:nvPr/>
        </p:nvSpPr>
        <p:spPr>
          <a:xfrm>
            <a:off x="848139" y="1479342"/>
            <a:ext cx="475857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</a:rPr>
              <a:t>Kiedy dźwięk</a:t>
            </a:r>
          </a:p>
          <a:p>
            <a:pPr algn="l">
              <a:lnSpc>
                <a:spcPct val="100000"/>
              </a:lnSpc>
            </a:pP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</a:rPr>
              <a:t>jest szkodliwy?</a:t>
            </a:r>
            <a:endParaRPr lang="pl-PL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AE3660C6-10D3-69AB-98FB-1339092CBFBA}"/>
              </a:ext>
            </a:extLst>
          </p:cNvPr>
          <p:cNvSpPr txBox="1">
            <a:spLocks/>
          </p:cNvSpPr>
          <p:nvPr/>
        </p:nvSpPr>
        <p:spPr>
          <a:xfrm>
            <a:off x="0" y="428234"/>
            <a:ext cx="12191999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sz="2800" dirty="0">
                <a:latin typeface="Arial" panose="020B0604020202020204" pitchFamily="34" charset="0"/>
              </a:rPr>
              <a:t>Pracuj bezpiecznie i zdrowo  </a:t>
            </a:r>
            <a:r>
              <a:rPr lang="pl-PL" sz="2800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/>
              <a:t>  </a:t>
            </a:r>
            <a:r>
              <a:rPr lang="pl-PL" sz="2800" b="0" dirty="0">
                <a:latin typeface="Arial" panose="020B0604020202020204" pitchFamily="34" charset="0"/>
              </a:rPr>
              <a:t>Szkodliwy hałas</a:t>
            </a:r>
            <a:endParaRPr lang="pl-P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4DD31F44-B718-6398-AD32-22510FCD98D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994099" y="1138993"/>
            <a:ext cx="7349762" cy="512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103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CCC25-AFE3-5748-8BB4-D875E97733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F3740A8C-02AF-F0B9-E137-13D7BE882D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795" b="51404"/>
          <a:stretch>
            <a:fillRect/>
          </a:stretch>
        </p:blipFill>
        <p:spPr>
          <a:xfrm>
            <a:off x="0" y="1400379"/>
            <a:ext cx="4679405" cy="960857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7AE0A17A-6FA4-F8D0-CAB6-0A2ED06C20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35F959EA-437E-D80F-3275-8028C4D42CDD}"/>
              </a:ext>
            </a:extLst>
          </p:cNvPr>
          <p:cNvSpPr txBox="1">
            <a:spLocks/>
          </p:cNvSpPr>
          <p:nvPr/>
        </p:nvSpPr>
        <p:spPr>
          <a:xfrm>
            <a:off x="0" y="428234"/>
            <a:ext cx="12191999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sz="2800" dirty="0">
                <a:latin typeface="Arial" panose="020B0604020202020204" pitchFamily="34" charset="0"/>
              </a:rPr>
              <a:t>Pracuj bezpiecznie i zdrowo  </a:t>
            </a:r>
            <a:r>
              <a:rPr lang="pl-PL" sz="2800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/>
              <a:t>  </a:t>
            </a:r>
            <a:r>
              <a:rPr lang="pl-PL" sz="2800" b="0" dirty="0">
                <a:latin typeface="Arial" panose="020B0604020202020204" pitchFamily="34" charset="0"/>
              </a:rPr>
              <a:t>Szkodliwy hałas</a:t>
            </a:r>
            <a:endParaRPr lang="pl-P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F0F43711-B65B-BD6E-ECE2-4E00A2F3B46A}"/>
              </a:ext>
            </a:extLst>
          </p:cNvPr>
          <p:cNvSpPr txBox="1">
            <a:spLocks/>
          </p:cNvSpPr>
          <p:nvPr/>
        </p:nvSpPr>
        <p:spPr>
          <a:xfrm>
            <a:off x="848139" y="1668379"/>
            <a:ext cx="475857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/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</a:rPr>
              <a:t>Czynności generujące hałas</a:t>
            </a:r>
            <a:endParaRPr lang="pl-PL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DE288A6F-8110-CA56-09A1-530C46759AD0}"/>
              </a:ext>
            </a:extLst>
          </p:cNvPr>
          <p:cNvSpPr txBox="1">
            <a:spLocks/>
          </p:cNvSpPr>
          <p:nvPr/>
        </p:nvSpPr>
        <p:spPr>
          <a:xfrm>
            <a:off x="848139" y="2543464"/>
            <a:ext cx="10227074" cy="33530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ts val="1800"/>
              </a:lnSpc>
              <a:spcBef>
                <a:spcPts val="0"/>
              </a:spcBef>
              <a:defRPr/>
            </a:pPr>
            <a:r>
              <a:rPr lang="pl-PL" sz="2000" dirty="0">
                <a:solidFill>
                  <a:schemeClr val="tx1"/>
                </a:solidFill>
                <a:latin typeface="Arial" panose="020B0604020202020204" pitchFamily="34" charset="0"/>
              </a:rPr>
              <a:t>Prace obróbkowe: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</a:rPr>
              <a:t>				</a:t>
            </a:r>
            <a:r>
              <a:rPr lang="pl-PL" sz="2000" dirty="0">
                <a:solidFill>
                  <a:schemeClr val="tx1"/>
                </a:solidFill>
                <a:latin typeface="Arial" panose="020B0604020202020204" pitchFamily="34" charset="0"/>
              </a:rPr>
              <a:t>Poziom hałasu w dB(A):</a:t>
            </a:r>
            <a:endParaRPr lang="pl-PL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ts val="1800"/>
              </a:lnSpc>
              <a:spcBef>
                <a:spcPts val="0"/>
              </a:spcBef>
              <a:defRPr/>
            </a:pPr>
            <a:endParaRPr lang="pl-P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A25DEEAB-99E7-03E1-1CC6-82C4C9CE954F}"/>
              </a:ext>
            </a:extLst>
          </p:cNvPr>
          <p:cNvSpPr txBox="1">
            <a:spLocks/>
          </p:cNvSpPr>
          <p:nvPr/>
        </p:nvSpPr>
        <p:spPr>
          <a:xfrm>
            <a:off x="848139" y="2928834"/>
            <a:ext cx="7037992" cy="367249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lnSpc>
                <a:spcPts val="1700"/>
              </a:lnSpc>
              <a:spcBef>
                <a:spcPts val="0"/>
              </a:spcBef>
              <a:spcAft>
                <a:spcPts val="1200"/>
              </a:spcAft>
              <a:buClr>
                <a:srgbClr val="E30613"/>
              </a:buClr>
              <a:buFont typeface="Arial" panose="020B0604020202020204" pitchFamily="34" charset="0"/>
              <a:buChar char="•"/>
              <a:defRPr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Piłowanie pilarką taśmową</a:t>
            </a: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</a:rPr>
              <a:t>		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	</a:t>
            </a:r>
            <a:r>
              <a:rPr lang="pl-PL" sz="2000" b="0" dirty="0">
                <a:solidFill>
                  <a:srgbClr val="FF0000"/>
                </a:solidFill>
                <a:latin typeface="Arial" panose="020B0604020202020204" pitchFamily="34" charset="0"/>
              </a:rPr>
              <a:t>70 - 85</a:t>
            </a:r>
            <a:endParaRPr lang="pl-P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ts val="1700"/>
              </a:lnSpc>
              <a:spcBef>
                <a:spcPts val="0"/>
              </a:spcBef>
              <a:spcAft>
                <a:spcPts val="1200"/>
              </a:spcAft>
              <a:buClr>
                <a:srgbClr val="E30613"/>
              </a:buClr>
              <a:buFont typeface="Arial" panose="020B0604020202020204" pitchFamily="34" charset="0"/>
              <a:buChar char="•"/>
              <a:defRPr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spawanie: </a:t>
            </a: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</a:rPr>
              <a:t>	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Elektryczne</a:t>
            </a: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</a:rPr>
              <a:t>		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	</a:t>
            </a:r>
            <a:r>
              <a:rPr lang="pl-PL" sz="2000" b="0" dirty="0">
                <a:solidFill>
                  <a:srgbClr val="FF0000"/>
                </a:solidFill>
                <a:latin typeface="Arial" panose="020B0604020202020204" pitchFamily="34" charset="0"/>
              </a:rPr>
              <a:t>85</a:t>
            </a:r>
            <a:endParaRPr lang="pl-P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ts val="1700"/>
              </a:lnSpc>
              <a:spcBef>
                <a:spcPts val="0"/>
              </a:spcBef>
              <a:spcAft>
                <a:spcPts val="1200"/>
              </a:spcAft>
              <a:buClr>
                <a:srgbClr val="E30613"/>
              </a:buClr>
              <a:defRPr/>
            </a:pP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</a:rPr>
              <a:t>		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MIG</a:t>
            </a: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</a:rPr>
              <a:t>			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	</a:t>
            </a:r>
            <a:r>
              <a:rPr lang="pl-PL" sz="2000" b="0" dirty="0">
                <a:solidFill>
                  <a:srgbClr val="FF0000"/>
                </a:solidFill>
                <a:latin typeface="Arial" panose="020B0604020202020204" pitchFamily="34" charset="0"/>
              </a:rPr>
              <a:t>90 - 100</a:t>
            </a:r>
            <a:endParaRPr lang="pl-P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ts val="1700"/>
              </a:lnSpc>
              <a:spcBef>
                <a:spcPts val="0"/>
              </a:spcBef>
              <a:spcAft>
                <a:spcPts val="1200"/>
              </a:spcAft>
              <a:buClr>
                <a:srgbClr val="E30613"/>
              </a:buClr>
              <a:defRPr/>
            </a:pP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</a:rPr>
              <a:t>		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TIG</a:t>
            </a: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</a:rPr>
              <a:t>			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	</a:t>
            </a:r>
            <a:r>
              <a:rPr lang="pl-PL" sz="2000" b="0" dirty="0">
                <a:solidFill>
                  <a:srgbClr val="008000"/>
                </a:solidFill>
                <a:latin typeface="Arial" panose="020B0604020202020204" pitchFamily="34" charset="0"/>
              </a:rPr>
              <a:t>65 - 75</a:t>
            </a:r>
          </a:p>
          <a:p>
            <a:pPr marL="342900" indent="-342900" algn="l">
              <a:lnSpc>
                <a:spcPts val="1700"/>
              </a:lnSpc>
              <a:spcBef>
                <a:spcPts val="0"/>
              </a:spcBef>
              <a:spcAft>
                <a:spcPts val="1200"/>
              </a:spcAft>
              <a:buClr>
                <a:srgbClr val="E30613"/>
              </a:buClr>
              <a:buFont typeface="Arial" panose="020B0604020202020204" pitchFamily="34" charset="0"/>
              <a:buChar char="•"/>
              <a:tabLst>
                <a:tab pos="1439863" algn="l"/>
              </a:tabLst>
              <a:defRPr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przycinanie</a:t>
            </a: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</a:rPr>
              <a:t>					</a:t>
            </a:r>
            <a:r>
              <a:rPr lang="pl-PL" sz="2000" b="0" dirty="0">
                <a:solidFill>
                  <a:srgbClr val="FF0000"/>
                </a:solidFill>
                <a:latin typeface="Arial" panose="020B0604020202020204" pitchFamily="34" charset="0"/>
              </a:rPr>
              <a:t>88 - 98</a:t>
            </a:r>
            <a:endParaRPr lang="pl-P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ts val="1700"/>
              </a:lnSpc>
              <a:spcBef>
                <a:spcPts val="0"/>
              </a:spcBef>
              <a:spcAft>
                <a:spcPts val="1200"/>
              </a:spcAft>
              <a:buClr>
                <a:srgbClr val="E30613"/>
              </a:buClr>
              <a:buFont typeface="Arial" panose="020B0604020202020204" pitchFamily="34" charset="0"/>
              <a:buChar char="•"/>
              <a:tabLst>
                <a:tab pos="1439863" algn="l"/>
              </a:tabLst>
              <a:defRPr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wykrawanie</a:t>
            </a: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</a:rPr>
              <a:t>					</a:t>
            </a:r>
            <a:r>
              <a:rPr lang="pl-PL" sz="2000" b="0" dirty="0">
                <a:solidFill>
                  <a:srgbClr val="FF0000"/>
                </a:solidFill>
                <a:latin typeface="Arial" panose="020B0604020202020204" pitchFamily="34" charset="0"/>
              </a:rPr>
              <a:t>90 - 110</a:t>
            </a:r>
            <a:endParaRPr lang="pl-P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ts val="1700"/>
              </a:lnSpc>
              <a:spcBef>
                <a:spcPts val="0"/>
              </a:spcBef>
              <a:spcAft>
                <a:spcPts val="1200"/>
              </a:spcAft>
              <a:buClr>
                <a:srgbClr val="E30613"/>
              </a:buClr>
              <a:buFont typeface="Arial" panose="020B0604020202020204" pitchFamily="34" charset="0"/>
              <a:buChar char="•"/>
              <a:tabLst>
                <a:tab pos="1439863" algn="l"/>
              </a:tabLst>
              <a:defRPr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młotkowanie</a:t>
            </a: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</a:rPr>
              <a:t>					</a:t>
            </a:r>
            <a:r>
              <a:rPr lang="pl-PL" sz="2000" b="0" dirty="0">
                <a:solidFill>
                  <a:srgbClr val="FF0000"/>
                </a:solidFill>
                <a:latin typeface="Arial" panose="020B0604020202020204" pitchFamily="34" charset="0"/>
              </a:rPr>
              <a:t>95 - 110</a:t>
            </a:r>
            <a:endParaRPr lang="pl-P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ts val="1700"/>
              </a:lnSpc>
              <a:spcBef>
                <a:spcPts val="0"/>
              </a:spcBef>
              <a:spcAft>
                <a:spcPts val="1200"/>
              </a:spcAft>
              <a:buClr>
                <a:srgbClr val="E30613"/>
              </a:buClr>
              <a:buFont typeface="Arial" panose="020B0604020202020204" pitchFamily="34" charset="0"/>
              <a:buChar char="•"/>
              <a:tabLst>
                <a:tab pos="1439863" algn="l"/>
              </a:tabLst>
              <a:defRPr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szlifowanie szlifierką kątową</a:t>
            </a: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</a:rPr>
              <a:t>	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		</a:t>
            </a:r>
            <a:r>
              <a:rPr lang="pl-PL" sz="2000" b="0" dirty="0">
                <a:solidFill>
                  <a:srgbClr val="FF0000"/>
                </a:solidFill>
                <a:latin typeface="Arial" panose="020B0604020202020204" pitchFamily="34" charset="0"/>
              </a:rPr>
              <a:t>95 - 115</a:t>
            </a:r>
            <a:endParaRPr lang="pl-P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ts val="1700"/>
              </a:lnSpc>
              <a:spcBef>
                <a:spcPts val="0"/>
              </a:spcBef>
              <a:spcAft>
                <a:spcPts val="1200"/>
              </a:spcAft>
              <a:buClr>
                <a:srgbClr val="E30613"/>
              </a:buClr>
              <a:buFont typeface="Arial" panose="020B0604020202020204" pitchFamily="34" charset="0"/>
              <a:buChar char="•"/>
              <a:tabLst>
                <a:tab pos="1439863" algn="l"/>
              </a:tabLst>
              <a:defRPr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czyszczenie sprężonym powietrzem</a:t>
            </a: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</a:rPr>
              <a:t>		</a:t>
            </a:r>
            <a:r>
              <a:rPr lang="pl-PL" sz="2000" b="0" dirty="0">
                <a:solidFill>
                  <a:srgbClr val="FF0000"/>
                </a:solidFill>
                <a:latin typeface="Arial" panose="020B0604020202020204" pitchFamily="34" charset="0"/>
              </a:rPr>
              <a:t>99 - 103</a:t>
            </a:r>
          </a:p>
        </p:txBody>
      </p:sp>
    </p:spTree>
    <p:extLst>
      <p:ext uri="{BB962C8B-B14F-4D97-AF65-F5344CB8AC3E}">
        <p14:creationId xmlns:p14="http://schemas.microsoft.com/office/powerpoint/2010/main" val="290928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7182F-78E3-0AFB-C189-A74D56627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B70586-CA70-3DE3-73DC-C9B1EE263E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8139" y="2652886"/>
            <a:ext cx="7491189" cy="589230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pl-PL" altLang="nl-NL" sz="2000" b="0" dirty="0">
                <a:solidFill>
                  <a:schemeClr val="tx1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A.</a:t>
            </a:r>
            <a:r>
              <a:rPr lang="en-US" altLang="nl-NL" sz="2000" b="0" dirty="0">
                <a:solidFill>
                  <a:schemeClr val="tx1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	</a:t>
            </a:r>
            <a:r>
              <a:rPr lang="pl-PL" altLang="nl-NL" sz="2000" b="0" dirty="0">
                <a:solidFill>
                  <a:schemeClr val="tx1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Od 80 decybeli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776E472-2670-85DB-3C4B-C45BA1D947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CAFB1704-5A77-BC1D-A94A-27536934FCF5}"/>
              </a:ext>
            </a:extLst>
          </p:cNvPr>
          <p:cNvSpPr txBox="1">
            <a:spLocks/>
          </p:cNvSpPr>
          <p:nvPr/>
        </p:nvSpPr>
        <p:spPr>
          <a:xfrm>
            <a:off x="848139" y="3429000"/>
            <a:ext cx="4758577" cy="58923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l-PL" altLang="nl-NL" sz="2000" b="0" dirty="0">
                <a:solidFill>
                  <a:schemeClr val="tx1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B.</a:t>
            </a:r>
            <a:r>
              <a:rPr lang="en-US" altLang="nl-NL" sz="2000" b="0" dirty="0">
                <a:solidFill>
                  <a:schemeClr val="tx1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	</a:t>
            </a:r>
            <a:r>
              <a:rPr lang="pl-PL" altLang="nl-NL" sz="2000" b="0" dirty="0">
                <a:solidFill>
                  <a:schemeClr val="tx1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Od 85 decybeli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EFF8A202-6973-2558-6443-46C3A7137433}"/>
              </a:ext>
            </a:extLst>
          </p:cNvPr>
          <p:cNvSpPr txBox="1">
            <a:spLocks/>
          </p:cNvSpPr>
          <p:nvPr/>
        </p:nvSpPr>
        <p:spPr>
          <a:xfrm>
            <a:off x="0" y="428234"/>
            <a:ext cx="12191999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sz="2800" dirty="0">
                <a:latin typeface="Arial" panose="020B0604020202020204" pitchFamily="34" charset="0"/>
              </a:rPr>
              <a:t>Pracuj bezpiecznie i zdrowo  </a:t>
            </a:r>
            <a:r>
              <a:rPr lang="pl-PL" sz="2800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/>
              <a:t>  </a:t>
            </a:r>
            <a:r>
              <a:rPr lang="pl-PL" sz="2800" b="0" dirty="0">
                <a:latin typeface="Arial" panose="020B0604020202020204" pitchFamily="34" charset="0"/>
              </a:rPr>
              <a:t>Szkodliwy hałas</a:t>
            </a:r>
            <a:endParaRPr lang="pl-P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Afbeelding 10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1A76A16A-95FD-4B17-81B8-3EF2B15351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896" b="51404"/>
          <a:stretch>
            <a:fillRect/>
          </a:stretch>
        </p:blipFill>
        <p:spPr>
          <a:xfrm>
            <a:off x="-1" y="1407753"/>
            <a:ext cx="4593733" cy="960857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6A4E7D4F-241E-6817-EE27-E718A200BB2C}"/>
              </a:ext>
            </a:extLst>
          </p:cNvPr>
          <p:cNvSpPr txBox="1">
            <a:spLocks/>
          </p:cNvSpPr>
          <p:nvPr/>
        </p:nvSpPr>
        <p:spPr>
          <a:xfrm>
            <a:off x="848139" y="1668379"/>
            <a:ext cx="475857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/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</a:rPr>
              <a:t>Kiedy hałas jest szkodliwy?</a:t>
            </a:r>
            <a:endParaRPr lang="pl-PL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A5BA8D04-15EE-19E0-9CD7-EB4D4C452325}"/>
              </a:ext>
            </a:extLst>
          </p:cNvPr>
          <p:cNvSpPr txBox="1">
            <a:spLocks/>
          </p:cNvSpPr>
          <p:nvPr/>
        </p:nvSpPr>
        <p:spPr>
          <a:xfrm>
            <a:off x="848139" y="4160520"/>
            <a:ext cx="4758577" cy="58923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l-PL" altLang="nl-NL" sz="2000" b="0" dirty="0">
                <a:solidFill>
                  <a:schemeClr val="tx1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C.</a:t>
            </a:r>
            <a:r>
              <a:rPr lang="en-US" altLang="nl-NL" sz="2000" b="0" dirty="0">
                <a:solidFill>
                  <a:schemeClr val="tx1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	</a:t>
            </a:r>
            <a:r>
              <a:rPr lang="pl-PL" altLang="nl-NL" sz="2000" b="0" dirty="0">
                <a:solidFill>
                  <a:schemeClr val="tx1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Od 90 decybeli</a:t>
            </a:r>
          </a:p>
        </p:txBody>
      </p:sp>
    </p:spTree>
    <p:extLst>
      <p:ext uri="{BB962C8B-B14F-4D97-AF65-F5344CB8AC3E}">
        <p14:creationId xmlns:p14="http://schemas.microsoft.com/office/powerpoint/2010/main" val="2478276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29BE9-8995-1AFD-0F21-AFA0E56BA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4CF4B0-DDD5-48B4-C2EB-E045B7DD47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8139" y="2652886"/>
            <a:ext cx="7491189" cy="589230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pl-PL" altLang="nl-NL" sz="2000" b="0" dirty="0">
                <a:solidFill>
                  <a:schemeClr val="tx1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A.</a:t>
            </a:r>
            <a:r>
              <a:rPr lang="en-US" altLang="nl-NL" sz="2000" b="0" dirty="0">
                <a:solidFill>
                  <a:schemeClr val="tx1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	</a:t>
            </a:r>
            <a:r>
              <a:rPr lang="pl-PL" altLang="nl-NL" sz="2000" b="0" dirty="0">
                <a:solidFill>
                  <a:schemeClr val="tx1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Jeśli przestajesz słyszeć wyraźnie drugą osobę.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C71E951-E4F4-0123-D433-1A97CA5483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E4527BBB-D620-7FC6-24C3-6AE0F11D0032}"/>
              </a:ext>
            </a:extLst>
          </p:cNvPr>
          <p:cNvSpPr txBox="1">
            <a:spLocks/>
          </p:cNvSpPr>
          <p:nvPr/>
        </p:nvSpPr>
        <p:spPr>
          <a:xfrm>
            <a:off x="848139" y="3429000"/>
            <a:ext cx="4758577" cy="58923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l-PL" altLang="nl-NL" sz="2000" b="0" dirty="0">
                <a:solidFill>
                  <a:schemeClr val="tx1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B.</a:t>
            </a:r>
            <a:r>
              <a:rPr lang="en-US" altLang="nl-NL" sz="2000" b="0" dirty="0">
                <a:solidFill>
                  <a:schemeClr val="tx1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	</a:t>
            </a:r>
            <a:r>
              <a:rPr lang="pl-PL" altLang="nl-NL" sz="2000" b="0" dirty="0">
                <a:solidFill>
                  <a:schemeClr val="tx1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Jeśli dźwięk jest drażniący.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C56C5917-710F-0B15-FDAA-29F6A1970F88}"/>
              </a:ext>
            </a:extLst>
          </p:cNvPr>
          <p:cNvSpPr txBox="1">
            <a:spLocks/>
          </p:cNvSpPr>
          <p:nvPr/>
        </p:nvSpPr>
        <p:spPr>
          <a:xfrm>
            <a:off x="0" y="428234"/>
            <a:ext cx="12191999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sz="2800" dirty="0">
                <a:latin typeface="Arial" panose="020B0604020202020204" pitchFamily="34" charset="0"/>
              </a:rPr>
              <a:t>Pracuj bezpiecznie i zdrowo  </a:t>
            </a:r>
            <a:r>
              <a:rPr lang="pl-PL" sz="2800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/>
              <a:t>  </a:t>
            </a:r>
            <a:r>
              <a:rPr lang="pl-PL" sz="2800" b="0" dirty="0">
                <a:latin typeface="Arial" panose="020B0604020202020204" pitchFamily="34" charset="0"/>
              </a:rPr>
              <a:t>Szkodliwy hałas</a:t>
            </a:r>
            <a:endParaRPr lang="pl-P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Afbeelding 10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E4151D04-2378-9B02-27C3-06497DB102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395" b="51404"/>
          <a:stretch/>
        </p:blipFill>
        <p:spPr>
          <a:xfrm>
            <a:off x="0" y="1407753"/>
            <a:ext cx="6420192" cy="960857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720786D4-8440-724A-B530-34E6838AF40C}"/>
              </a:ext>
            </a:extLst>
          </p:cNvPr>
          <p:cNvSpPr txBox="1">
            <a:spLocks/>
          </p:cNvSpPr>
          <p:nvPr/>
        </p:nvSpPr>
        <p:spPr>
          <a:xfrm>
            <a:off x="848139" y="1668379"/>
            <a:ext cx="575748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/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</a:rPr>
              <a:t>Jak rozpoznać 80 decybeli bez pomiarów?</a:t>
            </a:r>
            <a:endParaRPr lang="pl-PL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10241539-6422-89ED-8A3B-E69C2D6F6C06}"/>
              </a:ext>
            </a:extLst>
          </p:cNvPr>
          <p:cNvSpPr txBox="1">
            <a:spLocks/>
          </p:cNvSpPr>
          <p:nvPr/>
        </p:nvSpPr>
        <p:spPr>
          <a:xfrm>
            <a:off x="848139" y="4160520"/>
            <a:ext cx="4758577" cy="58923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l-PL" altLang="nl-NL" sz="2000" b="0" dirty="0">
                <a:solidFill>
                  <a:schemeClr val="tx1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C.</a:t>
            </a:r>
            <a:r>
              <a:rPr lang="en-US" altLang="nl-NL" sz="2000" b="0" dirty="0">
                <a:solidFill>
                  <a:schemeClr val="tx1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	</a:t>
            </a:r>
            <a:r>
              <a:rPr lang="pl-PL" altLang="nl-NL" sz="2000" b="0" dirty="0">
                <a:solidFill>
                  <a:schemeClr val="tx1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Jeśli dźwięk powoduje ból uszu.</a:t>
            </a:r>
          </a:p>
        </p:txBody>
      </p:sp>
    </p:spTree>
    <p:extLst>
      <p:ext uri="{BB962C8B-B14F-4D97-AF65-F5344CB8AC3E}">
        <p14:creationId xmlns:p14="http://schemas.microsoft.com/office/powerpoint/2010/main" val="386919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124228-AE4E-5929-7933-C88A0736B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455FDDBF-036C-B7CE-6568-8AB13C3B5A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726" b="51404"/>
          <a:stretch>
            <a:fillRect/>
          </a:stretch>
        </p:blipFill>
        <p:spPr>
          <a:xfrm>
            <a:off x="0" y="1400379"/>
            <a:ext cx="3752095" cy="96085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E7C7CF1-D756-7396-4974-D7775C5548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8139" y="2739710"/>
            <a:ext cx="10440250" cy="1226823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defRPr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Jeśli z odległości jednego metra, mówiąc normalnym głosem, bez jego podnoszenia, </a:t>
            </a:r>
            <a:br>
              <a:rPr dirty="0"/>
            </a:b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dobrze rozumiesz drugą osobę, poziom hałasu jest niższy niż 80 dB(A).</a:t>
            </a:r>
            <a:endParaRPr lang="pl-P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BAD94DF-05F9-44C9-D67A-132FCAB014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C6ACDA1B-D2E7-8107-A2A9-A4C66EB3EC83}"/>
              </a:ext>
            </a:extLst>
          </p:cNvPr>
          <p:cNvSpPr txBox="1">
            <a:spLocks/>
          </p:cNvSpPr>
          <p:nvPr/>
        </p:nvSpPr>
        <p:spPr>
          <a:xfrm>
            <a:off x="0" y="428234"/>
            <a:ext cx="12191999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sz="2800" dirty="0">
                <a:latin typeface="Arial" panose="020B0604020202020204" pitchFamily="34" charset="0"/>
              </a:rPr>
              <a:t>Pracuj bezpiecznie i zdrowo  </a:t>
            </a:r>
            <a:r>
              <a:rPr lang="pl-PL" sz="2800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/>
              <a:t>  </a:t>
            </a:r>
            <a:r>
              <a:rPr lang="pl-PL" sz="2800" b="0" dirty="0">
                <a:latin typeface="Arial" panose="020B0604020202020204" pitchFamily="34" charset="0"/>
              </a:rPr>
              <a:t>Szkodliwy hałas</a:t>
            </a:r>
            <a:endParaRPr lang="pl-P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594B4D8D-7B15-B7BA-3F9E-445B1E1A8BAD}"/>
              </a:ext>
            </a:extLst>
          </p:cNvPr>
          <p:cNvSpPr txBox="1">
            <a:spLocks/>
          </p:cNvSpPr>
          <p:nvPr/>
        </p:nvSpPr>
        <p:spPr>
          <a:xfrm>
            <a:off x="848139" y="1668379"/>
            <a:ext cx="475857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/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</a:rPr>
              <a:t>Podstawowa zasada</a:t>
            </a:r>
            <a:endParaRPr lang="pl-PL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24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9931C-FBA2-4318-03A6-748D95F3D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Afbeelding 29">
            <a:extLst>
              <a:ext uri="{FF2B5EF4-FFF2-40B4-BE49-F238E27FC236}">
                <a16:creationId xmlns:a16="http://schemas.microsoft.com/office/drawing/2014/main" id="{E25C031A-DB0A-E33E-1894-62A801F9F5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979" b="4979"/>
          <a:stretch/>
        </p:blipFill>
        <p:spPr>
          <a:xfrm>
            <a:off x="3075375" y="1207004"/>
            <a:ext cx="6880612" cy="5061824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AC83C1F4-D49E-1417-FF99-E895592B8A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Afbeelding 11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6B0B6EF2-7512-D001-CEE1-20065BD7B36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4571" b="51404"/>
          <a:stretch>
            <a:fillRect/>
          </a:stretch>
        </p:blipFill>
        <p:spPr>
          <a:xfrm>
            <a:off x="-1" y="1411363"/>
            <a:ext cx="1976387" cy="960857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D6FF8EB7-FABB-F789-C0F8-E0C5AFC406E6}"/>
              </a:ext>
            </a:extLst>
          </p:cNvPr>
          <p:cNvSpPr txBox="1">
            <a:spLocks/>
          </p:cNvSpPr>
          <p:nvPr/>
        </p:nvSpPr>
        <p:spPr>
          <a:xfrm>
            <a:off x="848139" y="1668379"/>
            <a:ext cx="475857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/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</a:rPr>
              <a:t>Ucho</a:t>
            </a:r>
            <a:endParaRPr lang="pl-PL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7224904-C9D8-4A74-6757-CF9EC3DDBB99}"/>
              </a:ext>
            </a:extLst>
          </p:cNvPr>
          <p:cNvSpPr txBox="1">
            <a:spLocks/>
          </p:cNvSpPr>
          <p:nvPr/>
        </p:nvSpPr>
        <p:spPr>
          <a:xfrm>
            <a:off x="0" y="428234"/>
            <a:ext cx="12191999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sz="2800" dirty="0">
                <a:latin typeface="Arial" panose="020B0604020202020204" pitchFamily="34" charset="0"/>
              </a:rPr>
              <a:t>Pracuj bezpiecznie i zdrowo  </a:t>
            </a:r>
            <a:r>
              <a:rPr lang="pl-PL" sz="2800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/>
              <a:t>  </a:t>
            </a:r>
            <a:r>
              <a:rPr lang="pl-PL" sz="2800" b="0" dirty="0">
                <a:latin typeface="Arial" panose="020B0604020202020204" pitchFamily="34" charset="0"/>
              </a:rPr>
              <a:t>Szkodliwy hałas</a:t>
            </a:r>
            <a:endParaRPr lang="pl-P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B18F0096-1142-1756-CA8B-F28E673460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00002" y="1047700"/>
            <a:ext cx="1495998" cy="348708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pl-PL" altLang="nl-NL" sz="1400" b="0" dirty="0">
                <a:solidFill>
                  <a:schemeClr val="tx1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ucho zewnętrzne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A3B61B68-03B3-C567-9AAA-3625ABC0B831}"/>
              </a:ext>
            </a:extLst>
          </p:cNvPr>
          <p:cNvSpPr txBox="1">
            <a:spLocks/>
          </p:cNvSpPr>
          <p:nvPr/>
        </p:nvSpPr>
        <p:spPr>
          <a:xfrm>
            <a:off x="6772655" y="1091972"/>
            <a:ext cx="1495998" cy="34870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l-PL" altLang="nl-NL" sz="1400" b="0" dirty="0">
                <a:solidFill>
                  <a:schemeClr val="tx1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ucho wewnętrzne</a:t>
            </a: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45990671-7E9D-7945-DC8F-0928E8FBD6C8}"/>
              </a:ext>
            </a:extLst>
          </p:cNvPr>
          <p:cNvSpPr txBox="1">
            <a:spLocks/>
          </p:cNvSpPr>
          <p:nvPr/>
        </p:nvSpPr>
        <p:spPr>
          <a:xfrm>
            <a:off x="5348000" y="923778"/>
            <a:ext cx="1495998" cy="34870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pl-PL" altLang="nl-NL" sz="1300" b="0" dirty="0">
                <a:solidFill>
                  <a:schemeClr val="tx1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ucho</a:t>
            </a:r>
          </a:p>
          <a:p>
            <a:pPr>
              <a:lnSpc>
                <a:spcPct val="100000"/>
              </a:lnSpc>
            </a:pPr>
            <a:r>
              <a:rPr lang="pl-PL" altLang="nl-NL" sz="1300" b="0" dirty="0">
                <a:solidFill>
                  <a:schemeClr val="tx1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środkowe</a:t>
            </a:r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CA6844FF-E2CF-9F0A-D52B-5FB7485C4E1D}"/>
              </a:ext>
            </a:extLst>
          </p:cNvPr>
          <p:cNvSpPr txBox="1">
            <a:spLocks/>
          </p:cNvSpPr>
          <p:nvPr/>
        </p:nvSpPr>
        <p:spPr>
          <a:xfrm>
            <a:off x="8940760" y="5179594"/>
            <a:ext cx="1495998" cy="34870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l-PL" altLang="nl-NL" sz="1400" b="0" dirty="0">
                <a:solidFill>
                  <a:schemeClr val="tx1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nerw słuchowy</a:t>
            </a:r>
          </a:p>
        </p:txBody>
      </p:sp>
      <p:sp>
        <p:nvSpPr>
          <p:cNvPr id="24" name="Titel 1">
            <a:extLst>
              <a:ext uri="{FF2B5EF4-FFF2-40B4-BE49-F238E27FC236}">
                <a16:creationId xmlns:a16="http://schemas.microsoft.com/office/drawing/2014/main" id="{E8DAE613-856C-E909-DB00-0E1B5A240C9A}"/>
              </a:ext>
            </a:extLst>
          </p:cNvPr>
          <p:cNvSpPr txBox="1">
            <a:spLocks/>
          </p:cNvSpPr>
          <p:nvPr/>
        </p:nvSpPr>
        <p:spPr>
          <a:xfrm>
            <a:off x="7473351" y="5609966"/>
            <a:ext cx="1495998" cy="34870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l-PL" altLang="nl-NL" sz="1400" b="0" dirty="0">
                <a:solidFill>
                  <a:schemeClr val="tx1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ślimak</a:t>
            </a:r>
          </a:p>
          <a:p>
            <a:pPr algn="l">
              <a:lnSpc>
                <a:spcPct val="100000"/>
              </a:lnSpc>
            </a:pPr>
            <a:endParaRPr lang="pl-PL" altLang="nl-NL" sz="1400" b="0" dirty="0">
              <a:solidFill>
                <a:schemeClr val="tx1"/>
              </a:solidFill>
              <a:latin typeface="Arial" panose="020B0604020202020204" pitchFamily="34" charset="0"/>
              <a:sym typeface="Lucida Grande" panose="020B0600040502020204" pitchFamily="34" charset="0"/>
            </a:endParaRPr>
          </a:p>
        </p:txBody>
      </p:sp>
      <p:sp>
        <p:nvSpPr>
          <p:cNvPr id="25" name="Titel 1">
            <a:extLst>
              <a:ext uri="{FF2B5EF4-FFF2-40B4-BE49-F238E27FC236}">
                <a16:creationId xmlns:a16="http://schemas.microsoft.com/office/drawing/2014/main" id="{605268C0-C23C-BF6A-ED73-C9CE699EDCC0}"/>
              </a:ext>
            </a:extLst>
          </p:cNvPr>
          <p:cNvSpPr txBox="1">
            <a:spLocks/>
          </p:cNvSpPr>
          <p:nvPr/>
        </p:nvSpPr>
        <p:spPr>
          <a:xfrm>
            <a:off x="3816070" y="5134185"/>
            <a:ext cx="1495998" cy="34870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l-PL" altLang="nl-NL" sz="1400" b="0" dirty="0">
                <a:solidFill>
                  <a:schemeClr val="tx1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kanał słuchowy</a:t>
            </a:r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06FEB87B-28E3-2049-1455-7A762200EB91}"/>
              </a:ext>
            </a:extLst>
          </p:cNvPr>
          <p:cNvSpPr txBox="1">
            <a:spLocks/>
          </p:cNvSpPr>
          <p:nvPr/>
        </p:nvSpPr>
        <p:spPr>
          <a:xfrm>
            <a:off x="4863321" y="4858038"/>
            <a:ext cx="1495998" cy="34870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pl-PL" altLang="nl-NL" sz="1400" b="0" dirty="0">
                <a:solidFill>
                  <a:schemeClr val="tx1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błona bębenkowa</a:t>
            </a:r>
          </a:p>
        </p:txBody>
      </p:sp>
      <p:sp>
        <p:nvSpPr>
          <p:cNvPr id="27" name="Titel 1">
            <a:extLst>
              <a:ext uri="{FF2B5EF4-FFF2-40B4-BE49-F238E27FC236}">
                <a16:creationId xmlns:a16="http://schemas.microsoft.com/office/drawing/2014/main" id="{2677AB56-02EC-76DB-C534-04410A5FD284}"/>
              </a:ext>
            </a:extLst>
          </p:cNvPr>
          <p:cNvSpPr txBox="1">
            <a:spLocks/>
          </p:cNvSpPr>
          <p:nvPr/>
        </p:nvSpPr>
        <p:spPr>
          <a:xfrm>
            <a:off x="5968046" y="5383934"/>
            <a:ext cx="1495998" cy="34870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l-PL" altLang="nl-NL" sz="1400" b="0" dirty="0">
                <a:solidFill>
                  <a:schemeClr val="tx1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kosteczki słuchowe</a:t>
            </a:r>
          </a:p>
        </p:txBody>
      </p:sp>
      <p:sp>
        <p:nvSpPr>
          <p:cNvPr id="28" name="Titel 1">
            <a:extLst>
              <a:ext uri="{FF2B5EF4-FFF2-40B4-BE49-F238E27FC236}">
                <a16:creationId xmlns:a16="http://schemas.microsoft.com/office/drawing/2014/main" id="{D24C2428-32AA-C483-23FF-9E1A5D920F37}"/>
              </a:ext>
            </a:extLst>
          </p:cNvPr>
          <p:cNvSpPr txBox="1">
            <a:spLocks/>
          </p:cNvSpPr>
          <p:nvPr/>
        </p:nvSpPr>
        <p:spPr>
          <a:xfrm>
            <a:off x="6299605" y="5791631"/>
            <a:ext cx="1586606" cy="34870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pl-PL" altLang="nl-NL" sz="1400" b="0" dirty="0">
                <a:solidFill>
                  <a:schemeClr val="tx1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  <a:t>narząd równowagi</a:t>
            </a:r>
          </a:p>
        </p:txBody>
      </p:sp>
      <p:cxnSp>
        <p:nvCxnSpPr>
          <p:cNvPr id="32" name="Rechte verbindingslijn 31">
            <a:extLst>
              <a:ext uri="{FF2B5EF4-FFF2-40B4-BE49-F238E27FC236}">
                <a16:creationId xmlns:a16="http://schemas.microsoft.com/office/drawing/2014/main" id="{DFCFEE24-6DB8-E9FF-1C65-D00B22F8F6C4}"/>
              </a:ext>
            </a:extLst>
          </p:cNvPr>
          <p:cNvCxnSpPr>
            <a:cxnSpLocks/>
          </p:cNvCxnSpPr>
          <p:nvPr/>
        </p:nvCxnSpPr>
        <p:spPr>
          <a:xfrm>
            <a:off x="6095999" y="1411363"/>
            <a:ext cx="0" cy="1900207"/>
          </a:xfrm>
          <a:prstGeom prst="line">
            <a:avLst/>
          </a:prstGeom>
          <a:ln>
            <a:solidFill>
              <a:srgbClr val="0086C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Rechte verbindingslijn 33">
            <a:extLst>
              <a:ext uri="{FF2B5EF4-FFF2-40B4-BE49-F238E27FC236}">
                <a16:creationId xmlns:a16="http://schemas.microsoft.com/office/drawing/2014/main" id="{BA049818-F81A-4D3D-4CA9-AD3DF3CAEAE8}"/>
              </a:ext>
            </a:extLst>
          </p:cNvPr>
          <p:cNvCxnSpPr>
            <a:cxnSpLocks/>
          </p:cNvCxnSpPr>
          <p:nvPr/>
        </p:nvCxnSpPr>
        <p:spPr>
          <a:xfrm>
            <a:off x="6812889" y="1199693"/>
            <a:ext cx="0" cy="2111877"/>
          </a:xfrm>
          <a:prstGeom prst="line">
            <a:avLst/>
          </a:prstGeom>
          <a:ln>
            <a:solidFill>
              <a:srgbClr val="0086C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Rechte verbindingslijn 34">
            <a:extLst>
              <a:ext uri="{FF2B5EF4-FFF2-40B4-BE49-F238E27FC236}">
                <a16:creationId xmlns:a16="http://schemas.microsoft.com/office/drawing/2014/main" id="{436191AF-1F5A-C058-3063-A75F0CA52FBD}"/>
              </a:ext>
            </a:extLst>
          </p:cNvPr>
          <p:cNvCxnSpPr>
            <a:cxnSpLocks/>
          </p:cNvCxnSpPr>
          <p:nvPr/>
        </p:nvCxnSpPr>
        <p:spPr>
          <a:xfrm>
            <a:off x="8911132" y="2712573"/>
            <a:ext cx="0" cy="2734064"/>
          </a:xfrm>
          <a:prstGeom prst="line">
            <a:avLst/>
          </a:prstGeom>
          <a:ln>
            <a:solidFill>
              <a:srgbClr val="0086C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Rechte verbindingslijn 36">
            <a:extLst>
              <a:ext uri="{FF2B5EF4-FFF2-40B4-BE49-F238E27FC236}">
                <a16:creationId xmlns:a16="http://schemas.microsoft.com/office/drawing/2014/main" id="{0A09A310-195C-AB97-E1B0-ACFDD2D00DAB}"/>
              </a:ext>
            </a:extLst>
          </p:cNvPr>
          <p:cNvCxnSpPr>
            <a:cxnSpLocks/>
          </p:cNvCxnSpPr>
          <p:nvPr/>
        </p:nvCxnSpPr>
        <p:spPr>
          <a:xfrm>
            <a:off x="6541007" y="3196742"/>
            <a:ext cx="0" cy="2249895"/>
          </a:xfrm>
          <a:prstGeom prst="line">
            <a:avLst/>
          </a:prstGeom>
          <a:ln>
            <a:solidFill>
              <a:srgbClr val="0086C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Rechte verbindingslijn 38">
            <a:extLst>
              <a:ext uri="{FF2B5EF4-FFF2-40B4-BE49-F238E27FC236}">
                <a16:creationId xmlns:a16="http://schemas.microsoft.com/office/drawing/2014/main" id="{46F2B376-8993-0E32-FCF6-1A0673E6D78C}"/>
              </a:ext>
            </a:extLst>
          </p:cNvPr>
          <p:cNvCxnSpPr>
            <a:cxnSpLocks/>
          </p:cNvCxnSpPr>
          <p:nvPr/>
        </p:nvCxnSpPr>
        <p:spPr>
          <a:xfrm>
            <a:off x="7038441" y="2889504"/>
            <a:ext cx="0" cy="2942130"/>
          </a:xfrm>
          <a:prstGeom prst="line">
            <a:avLst/>
          </a:prstGeom>
          <a:ln>
            <a:solidFill>
              <a:srgbClr val="0086C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Rechte verbindingslijn 41">
            <a:extLst>
              <a:ext uri="{FF2B5EF4-FFF2-40B4-BE49-F238E27FC236}">
                <a16:creationId xmlns:a16="http://schemas.microsoft.com/office/drawing/2014/main" id="{4179C56A-933C-C032-846A-097BA731DF78}"/>
              </a:ext>
            </a:extLst>
          </p:cNvPr>
          <p:cNvCxnSpPr>
            <a:cxnSpLocks/>
          </p:cNvCxnSpPr>
          <p:nvPr/>
        </p:nvCxnSpPr>
        <p:spPr>
          <a:xfrm>
            <a:off x="7448092" y="3576986"/>
            <a:ext cx="0" cy="2254648"/>
          </a:xfrm>
          <a:prstGeom prst="line">
            <a:avLst/>
          </a:prstGeom>
          <a:ln>
            <a:solidFill>
              <a:srgbClr val="0086C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Rechte verbindingslijn 43">
            <a:extLst>
              <a:ext uri="{FF2B5EF4-FFF2-40B4-BE49-F238E27FC236}">
                <a16:creationId xmlns:a16="http://schemas.microsoft.com/office/drawing/2014/main" id="{E8129BF5-96EA-5944-759C-B4BDEC17E223}"/>
              </a:ext>
            </a:extLst>
          </p:cNvPr>
          <p:cNvCxnSpPr>
            <a:cxnSpLocks/>
          </p:cNvCxnSpPr>
          <p:nvPr/>
        </p:nvCxnSpPr>
        <p:spPr>
          <a:xfrm>
            <a:off x="6299605" y="3576986"/>
            <a:ext cx="0" cy="1616806"/>
          </a:xfrm>
          <a:prstGeom prst="line">
            <a:avLst/>
          </a:prstGeom>
          <a:ln>
            <a:solidFill>
              <a:srgbClr val="0086C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Rechte verbindingslijn 45">
            <a:extLst>
              <a:ext uri="{FF2B5EF4-FFF2-40B4-BE49-F238E27FC236}">
                <a16:creationId xmlns:a16="http://schemas.microsoft.com/office/drawing/2014/main" id="{F8F5AF0C-AF72-BD9A-A06A-182AE2B72D35}"/>
              </a:ext>
            </a:extLst>
          </p:cNvPr>
          <p:cNvCxnSpPr>
            <a:cxnSpLocks/>
          </p:cNvCxnSpPr>
          <p:nvPr/>
        </p:nvCxnSpPr>
        <p:spPr>
          <a:xfrm>
            <a:off x="5180379" y="3489350"/>
            <a:ext cx="0" cy="1871165"/>
          </a:xfrm>
          <a:prstGeom prst="line">
            <a:avLst/>
          </a:prstGeom>
          <a:ln>
            <a:solidFill>
              <a:srgbClr val="0086C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18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18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theme/theme1.xml><?xml version="1.0" encoding="utf-8"?>
<a:theme xmlns:a="http://schemas.openxmlformats.org/drawingml/2006/main" name="Kantoorthema">
  <a:themeElements>
    <a:clrScheme name="5xbeter">
      <a:dk1>
        <a:srgbClr val="000000"/>
      </a:dk1>
      <a:lt1>
        <a:srgbClr val="FFFFFF"/>
      </a:lt1>
      <a:dk2>
        <a:srgbClr val="646464"/>
      </a:dk2>
      <a:lt2>
        <a:srgbClr val="E6E6E6"/>
      </a:lt2>
      <a:accent1>
        <a:srgbClr val="00A3DA"/>
      </a:accent1>
      <a:accent2>
        <a:srgbClr val="E10512"/>
      </a:accent2>
      <a:accent3>
        <a:srgbClr val="00A3DA"/>
      </a:accent3>
      <a:accent4>
        <a:srgbClr val="E10512"/>
      </a:accent4>
      <a:accent5>
        <a:srgbClr val="00A3D9"/>
      </a:accent5>
      <a:accent6>
        <a:srgbClr val="E10512"/>
      </a:accent6>
      <a:hlink>
        <a:srgbClr val="00A3DA"/>
      </a:hlink>
      <a:folHlink>
        <a:srgbClr val="007DA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Aangepast ontwerp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Aangepast ontwerp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935E5029A4B049BAFB1E9ECA40A866" ma:contentTypeVersion="15" ma:contentTypeDescription="Een nieuw document maken." ma:contentTypeScope="" ma:versionID="1c2d3aaf1ceab3cb34c24d6fc1e8e236">
  <xsd:schema xmlns:xsd="http://www.w3.org/2001/XMLSchema" xmlns:xs="http://www.w3.org/2001/XMLSchema" xmlns:p="http://schemas.microsoft.com/office/2006/metadata/properties" xmlns:ns2="12fdb8f7-ceea-45b3-9244-f9361c6821fe" xmlns:ns3="cff0c8fd-28a4-4f13-a2ff-adbaff7ad42a" targetNamespace="http://schemas.microsoft.com/office/2006/metadata/properties" ma:root="true" ma:fieldsID="b8e44fd77a69f173c505d2dfcc583ba2" ns2:_="" ns3:_="">
    <xsd:import namespace="12fdb8f7-ceea-45b3-9244-f9361c6821fe"/>
    <xsd:import namespace="cff0c8fd-28a4-4f13-a2ff-adbaff7ad42a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b8f7-ceea-45b3-9244-f9361c6821fe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Afbeeldingtags" ma:readOnly="false" ma:fieldId="{5cf76f15-5ced-4ddc-b409-7134ff3c332f}" ma:taxonomyMulti="true" ma:sspId="97e97178-e81f-434c-919c-7bb8405792f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f0c8fd-28a4-4f13-a2ff-adbaff7ad42a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f1c0fcab-f1df-433f-b77d-b59fcc1d03d4}" ma:internalName="TaxCatchAll" ma:showField="CatchAllData" ma:web="cff0c8fd-28a4-4f13-a2ff-adbaff7ad42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2fdb8f7-ceea-45b3-9244-f9361c6821fe">
      <Terms xmlns="http://schemas.microsoft.com/office/infopath/2007/PartnerControls"/>
    </lcf76f155ced4ddcb4097134ff3c332f>
    <TaxCatchAll xmlns="cff0c8fd-28a4-4f13-a2ff-adbaff7ad42a" xsi:nil="true"/>
  </documentManagement>
</p:properties>
</file>

<file path=customXml/itemProps1.xml><?xml version="1.0" encoding="utf-8"?>
<ds:datastoreItem xmlns:ds="http://schemas.openxmlformats.org/officeDocument/2006/customXml" ds:itemID="{20C622DE-D45A-47D7-BB96-7D0837E1A494}"/>
</file>

<file path=customXml/itemProps2.xml><?xml version="1.0" encoding="utf-8"?>
<ds:datastoreItem xmlns:ds="http://schemas.openxmlformats.org/officeDocument/2006/customXml" ds:itemID="{FD00A365-88C1-44E9-A44D-634B624B56D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FA1DC6B-E184-415B-9C49-469C11BA2FF5}">
  <ds:schemaRefs>
    <ds:schemaRef ds:uri="http://purl.org/dc/dcmitype/"/>
    <ds:schemaRef ds:uri="72982cc6-c024-4b6f-8e11-1f4ac6243d2b"/>
    <ds:schemaRef ds:uri="http://purl.org/dc/elements/1.1/"/>
    <ds:schemaRef ds:uri="aa0361cd-42d1-45f5-afcd-cf31d520fd2e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1502</TotalTime>
  <Words>1455</Words>
  <Application>Microsoft Macintosh PowerPoint</Application>
  <PresentationFormat>Breedbeeld</PresentationFormat>
  <Paragraphs>171</Paragraphs>
  <Slides>25</Slides>
  <Notes>21</Notes>
  <HiddenSlides>0</HiddenSlides>
  <MMClips>4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3</vt:i4>
      </vt:variant>
      <vt:variant>
        <vt:lpstr>Diatitels</vt:lpstr>
      </vt:variant>
      <vt:variant>
        <vt:i4>25</vt:i4>
      </vt:variant>
    </vt:vector>
  </HeadingPairs>
  <TitlesOfParts>
    <vt:vector size="32" baseType="lpstr">
      <vt:lpstr>Aptos</vt:lpstr>
      <vt:lpstr>Arial</vt:lpstr>
      <vt:lpstr>Lato</vt:lpstr>
      <vt:lpstr>Verdana</vt:lpstr>
      <vt:lpstr>Kantoorthema</vt:lpstr>
      <vt:lpstr>Aangepast ontwerp</vt:lpstr>
      <vt:lpstr>1_Aangepast ontwerp</vt:lpstr>
      <vt:lpstr>Szkolenie BHP Szkodliwy hałas</vt:lpstr>
      <vt:lpstr>Spis treści</vt:lpstr>
      <vt:lpstr>PowerPoint-presentatie</vt:lpstr>
      <vt:lpstr>PowerPoint-presentatie</vt:lpstr>
      <vt:lpstr>PowerPoint-presentatie</vt:lpstr>
      <vt:lpstr>A. Od 80 decybeli</vt:lpstr>
      <vt:lpstr>A. Jeśli przestajesz słyszeć wyraźnie drugą osobę.</vt:lpstr>
      <vt:lpstr>Jeśli z odległości jednego metra, mówiąc normalnym głosem, bez jego podnoszenia,  dobrze rozumiesz drugą osobę, poziom hałasu jest niższy niż 80 dB(A).</vt:lpstr>
      <vt:lpstr>ucho zewnętrzne</vt:lpstr>
      <vt:lpstr>PowerPoint-presentatie</vt:lpstr>
      <vt:lpstr>Uszkodzenie słuchu przebiega stopniowo: - Tymczasowa utrata słuchu jest już ważnym sygnałem ostrzegawczym. - Trwała utrata słuchu może rozpocząć się od szumów usznych i prowadzić do  nieodwracalnego uszkodzenia komórek włoskowatych.</vt:lpstr>
      <vt:lpstr>Około 1 na 10 młodych osób poniżej 25. roku życia w Holandii stale doświadcza szumu lub piszczenia w uszach. Według Światowej Organizacji Zdrowia (WHO) połowa osób w wieku od 12 do 35 lat regularnie znajduje się w sytuacjach szkodliwych dla słuchu.  Dokładne dane nie są dostępne, ale według GGD (holenderskiej służby zdrowia) tysiące młodych osób każdego roku cierpi na poważne problemy ze słuchem, np. szumy uszne. </vt:lpstr>
      <vt:lpstr>Piszczenie</vt:lpstr>
      <vt:lpstr>PowerPoint-presentatie</vt:lpstr>
      <vt:lpstr>&gt; 80 dB(A): Muszą być dostępne środki ochrony słuchu. &gt; 85 dB(A): Oznaczanie przestrzeni, w których stosowanie środków ochrony słuchu jest obowiązkowe.</vt:lpstr>
      <vt:lpstr>Zmniejszenie hałasu u źródła. Na przykład: wybierając cichszą maszynę.</vt:lpstr>
      <vt:lpstr>10 - 15 decybeli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Szkolenie BHP Szkodliwy hałas</dc:title>
  <dc:creator>Twan Schellekens</dc:creator>
  <cp:lastModifiedBy>Twan Schellekens</cp:lastModifiedBy>
  <cp:revision>202</cp:revision>
  <dcterms:created xsi:type="dcterms:W3CDTF">2024-07-18T10:20:34Z</dcterms:created>
  <dcterms:modified xsi:type="dcterms:W3CDTF">2025-09-29T09:37:08Z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0x010100CB935E5029A4B049BAFB1E9ECA40A866</vt:lpwstr>
  </property>
  <property fmtid="{D5CDD505-2E9C-101B-9397-08002B2CF9AE}" pid="3" name="MediaServiceImageTags">
    <vt:lpwstr/>
  </property>
</Properties>
</file>